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 standalone="yes"?>
<Relationships xmlns="http://schemas.openxmlformats.org/package/2006/relationships">
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</p:presentation>
</file>

<file path=ppt/_rels/presentation.xml.rels><?xml version="1.0" encoding="UTF-8" standalone="yes"?>
<Relationships xmlns="http://schemas.openxmlformats.org/package/2006/relationships">
<Relationship Id="rId1" Type="http://schemas.openxmlformats.org/officeDocument/2006/relationships/slideMaster" Target="slideMasters/slideMaster1.xml"/>
<Relationship Id="rId2" Type="http://schemas.openxmlformats.org/officeDocument/2006/relationships/slide" Target="slides/slide1.xml"/>
<Relationship Id="rId3" Type="http://schemas.openxmlformats.org/officeDocument/2006/relationships/slide" Target="slides/slide2.xml"/>
<Relationship Id="rId4" Type="http://schemas.openxmlformats.org/officeDocument/2006/relationships/slide" Target="slides/slide3.xml"/>
<Relationship Id="rId5" Type="http://schemas.openxmlformats.org/officeDocument/2006/relationships/slide" Target="slides/slide4.xml"/>
<Relationship Id="rId6" Type="http://schemas.openxmlformats.org/officeDocument/2006/relationships/slide" Target="slides/slide5.xml"/>
<Relationship Id="rId7" Type="http://schemas.openxmlformats.org/officeDocument/2006/relationships/slide" Target="slides/slide6.xml"/>
<Relationship Id="rId8" Type="http://schemas.openxmlformats.org/officeDocument/2006/relationships/slide" Target="slides/slide7.xml"/>
</Relationships>
</file>

<file path=ppt/slideLayouts/_rels/slideLayout1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626"/>
        </a:solidFill>
        <a:effectLst/>
      </p:bgPr>
    </p:bg>
    <p:spTree>
      <p:nvGrpSpPr>
        <p:cNvPr id="1" name=""/>
        <p:cNvGrpSpPr/>
        <p:nvPr/>
      </p:nvGrpSpPr>
      <p:grpSpPr/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8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he question"/>
          <p:cNvSpPr txBox="1"/>
          <p:nvPr/>
        </p:nvSpPr>
        <p:spPr>
          <a:xfrm>
            <a:off x="889000" y="660400"/>
            <a:ext cx="10414000" cy="190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en-US" sz="1000" b="1" cap="all" spc="100">
                <a:solidFill>
                  <a:srgbClr val="A7B4CB"/>
                </a:solidFill>
                <a:latin typeface="Segoe UI Semibold"/>
                <a:cs typeface="Segoe UI Semibold"/>
              </a:rPr>
              <a:t>The License Report · Contoso · the cover</a:t>
            </a:r>
          </a:p>
        </p:txBody>
      </p:sp>
      <p:sp>
        <p:nvSpPr>
          <p:cNvPr id="3" name="The claim"/>
          <p:cNvSpPr txBox="1"/>
          <p:nvPr/>
        </p:nvSpPr>
        <p:spPr>
          <a:xfrm>
            <a:off x="889000" y="1143000"/>
            <a:ext cx="6985000" cy="11620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3600" b="1">
                <a:solidFill>
                  <a:srgbClr val="FFFFFF"/>
                </a:solidFill>
                <a:latin typeface="Segoe UI Semibold"/>
                <a:cs typeface="Segoe UI Semibold"/>
              </a:rPr>
              <a:t>$43,200 a month</a:t>
            </a:r>
            <a:r>
              <a:rPr lang="en-US" sz="3600">
                <a:solidFill>
                  <a:srgbClr val="FFFFFF"/>
                </a:solidFill>
                <a:latin typeface="Segoe UI Light"/>
                <a:cs typeface="Segoe UI Light"/>
              </a:rPr>
              <a:t> in licenses, each waiting for a user.</a:t>
            </a:r>
          </a:p>
        </p:txBody>
      </p:sp>
      <p:sp>
        <p:nvSpPr>
          <p:cNvPr id="4" name="What is counted"/>
          <p:cNvSpPr txBox="1"/>
          <p:nvPr/>
        </p:nvSpPr>
        <p:spPr>
          <a:xfrm>
            <a:off x="889000" y="2654300"/>
            <a:ext cx="7289800" cy="203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en-US" sz="1100">
                <a:solidFill>
                  <a:srgbClr val="A7B4CB"/>
                </a:solidFill>
                <a:latin typeface="Segoe UI"/>
                <a:cs typeface="Segoe UI"/>
              </a:rPr>
              <a:t>4,200 paid Copilot seats</a:t>
            </a:r>
          </a:p>
        </p:txBody>
      </p:sp>
      <p:sp>
        <p:nvSpPr>
          <p:cNvPr id="5" name="Basis"/>
          <p:cNvSpPr txBox="1"/>
          <p:nvPr/>
        </p:nvSpPr>
        <p:spPr>
          <a:xfrm>
            <a:off x="8178800" y="2654300"/>
            <a:ext cx="3124200" cy="203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/>
            <a:r>
              <a:rPr lang="en-US" sz="1100">
                <a:solidFill>
                  <a:srgbClr val="FFFFFF"/>
                </a:solidFill>
                <a:latin typeface="Consolas"/>
                <a:cs typeface="Consolas"/>
              </a:rPr>
              <a:t>counted</a:t>
            </a:r>
          </a:p>
        </p:txBody>
      </p:sp>
      <p:sp>
        <p:nvSpPr>
          <p:cNvPr id="6" name="The seats, to scale"/>
          <p:cNvSpPr/>
          <p:nvPr/>
        </p:nvSpPr>
        <p:spPr>
          <a:xfrm>
            <a:off x="889000" y="2914650"/>
            <a:ext cx="10414000" cy="406400"/>
          </a:xfrm>
          <a:prstGeom prst="roundRect">
            <a:avLst>
              <a:gd name="adj" fmla="val 18750"/>
            </a:avLst>
          </a:prstGeom>
          <a:solidFill>
            <a:srgbClr val="B9F0D5"/>
          </a:solidFill>
          <a:ln>
            <a:noFill/>
          </a:ln>
        </p:spPr>
        <p:txBody>
          <a:bodyPr/>
          <a:lstStyle/>
          <a:p/>
        </p:txBody>
      </p:sp>
      <p:sp>
        <p:nvSpPr>
          <p:cNvPr id="7" name="shape 7"/>
          <p:cNvSpPr/>
          <p:nvPr/>
        </p:nvSpPr>
        <p:spPr>
          <a:xfrm>
            <a:off x="889000" y="2914650"/>
            <a:ext cx="10018268" cy="406400"/>
          </a:xfrm>
          <a:prstGeom prst="roundRect">
            <a:avLst>
              <a:gd name="adj" fmla="val 18750"/>
            </a:avLst>
          </a:prstGeom>
          <a:solidFill>
            <a:srgbClr val="7FE0B0"/>
          </a:solidFill>
          <a:ln>
            <a:noFill/>
          </a:ln>
        </p:spPr>
        <p:txBody>
          <a:bodyPr/>
          <a:lstStyle/>
          <a:p/>
        </p:txBody>
      </p:sp>
      <p:sp>
        <p:nvSpPr>
          <p:cNvPr id="8" name="shape 8"/>
          <p:cNvSpPr/>
          <p:nvPr/>
        </p:nvSpPr>
        <p:spPr>
          <a:xfrm>
            <a:off x="10831068" y="2914650"/>
            <a:ext cx="76200" cy="406400"/>
          </a:xfrm>
          <a:prstGeom prst="rect">
            <a:avLst/>
          </a:prstGeom>
          <a:solidFill>
            <a:srgbClr val="7FE0B0"/>
          </a:solidFill>
          <a:ln>
            <a:noFill/>
          </a:ln>
        </p:spPr>
        <p:txBody>
          <a:bodyPr/>
          <a:lstStyle/>
          <a:p/>
        </p:txBody>
      </p:sp>
      <p:sp>
        <p:nvSpPr>
          <p:cNvPr id="9" name="shape 9"/>
          <p:cNvSpPr/>
          <p:nvPr/>
        </p:nvSpPr>
        <p:spPr>
          <a:xfrm>
            <a:off x="889000" y="2914650"/>
            <a:ext cx="6841998" cy="406400"/>
          </a:xfrm>
          <a:prstGeom prst="roundRect">
            <a:avLst>
              <a:gd name="adj" fmla="val 18750"/>
            </a:avLst>
          </a:prstGeom>
          <a:solidFill>
            <a:srgbClr val="2A4575"/>
          </a:solidFill>
          <a:ln>
            <a:noFill/>
          </a:ln>
        </p:spPr>
        <p:txBody>
          <a:bodyPr/>
          <a:lstStyle/>
          <a:p/>
        </p:txBody>
      </p:sp>
      <p:sp>
        <p:nvSpPr>
          <p:cNvPr id="10" name="shape 10"/>
          <p:cNvSpPr/>
          <p:nvPr/>
        </p:nvSpPr>
        <p:spPr>
          <a:xfrm>
            <a:off x="7654798" y="2914650"/>
            <a:ext cx="76200" cy="406400"/>
          </a:xfrm>
          <a:prstGeom prst="rect">
            <a:avLst/>
          </a:prstGeom>
          <a:solidFill>
            <a:srgbClr val="2A4575"/>
          </a:solidFill>
          <a:ln>
            <a:noFill/>
          </a:ln>
        </p:spPr>
        <p:txBody>
          <a:bodyPr/>
          <a:lstStyle/>
          <a:p/>
        </p:txBody>
      </p:sp>
      <p:sp>
        <p:nvSpPr>
          <p:cNvPr id="11" name="Segment 1"/>
          <p:cNvSpPr txBox="1"/>
          <p:nvPr/>
        </p:nvSpPr>
        <p:spPr>
          <a:xfrm>
            <a:off x="1003300" y="2914650"/>
            <a:ext cx="6727698" cy="4064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/>
            <a:r>
              <a:rPr lang="en-US" sz="1000" b="1">
                <a:solidFill>
                  <a:srgbClr val="FFFFFF"/>
                </a:solidFill>
                <a:latin typeface="Consolas"/>
                <a:cs typeface="Consolas"/>
              </a:rPr>
              <a:t>2,760 in use</a:t>
            </a:r>
          </a:p>
        </p:txBody>
      </p:sp>
      <p:sp>
        <p:nvSpPr>
          <p:cNvPr id="12" name="Segment 2"/>
          <p:cNvSpPr txBox="1"/>
          <p:nvPr/>
        </p:nvSpPr>
        <p:spPr>
          <a:xfrm>
            <a:off x="7845298" y="2914650"/>
            <a:ext cx="3061970" cy="4064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/>
            <a:r>
              <a:rPr lang="en-US" sz="1000" b="1">
                <a:solidFill>
                  <a:srgbClr val="0A1830"/>
                </a:solidFill>
                <a:latin typeface="Consolas"/>
                <a:cs typeface="Consolas"/>
              </a:rPr>
              <a:t>1,280 not used yet</a:t>
            </a:r>
          </a:p>
        </p:txBody>
      </p:sp>
      <p:sp>
        <p:nvSpPr>
          <p:cNvPr id="13" name="The legend"/>
          <p:cNvSpPr txBox="1"/>
          <p:nvPr/>
        </p:nvSpPr>
        <p:spPr>
          <a:xfrm>
            <a:off x="889000" y="3435350"/>
            <a:ext cx="10414000" cy="215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en-US" sz="1050">
                <a:solidFill>
                  <a:srgbClr val="A7B4CB"/>
                </a:solidFill>
                <a:latin typeface="Segoe UI"/>
                <a:cs typeface="Segoe UI"/>
              </a:rPr>
              <a:t>In use this period </a:t>
            </a:r>
            <a:r>
              <a:rPr lang="en-US" sz="1050" b="1">
                <a:solidFill>
                  <a:srgbClr val="FFFFFF"/>
                </a:solidFill>
                <a:latin typeface="Consolas"/>
                <a:cs typeface="Consolas"/>
              </a:rPr>
              <a:t>2,760</a:t>
            </a:r>
            <a:r>
              <a:rPr lang="en-US" sz="1050">
                <a:solidFill>
                  <a:srgbClr val="A7B4CB"/>
                </a:solidFill>
                <a:latin typeface="Segoe UI"/>
                <a:cs typeface="Segoe UI"/>
              </a:rPr>
              <a:t> </a:t>
            </a:r>
            <a:r>
              <a:rPr lang="en-US" sz="1050">
                <a:solidFill>
                  <a:srgbClr val="A7B4CB"/>
                </a:solidFill>
                <a:latin typeface="Segoe UI"/>
                <a:cs typeface="Segoe UI"/>
              </a:rPr>
              <a:t>      </a:t>
            </a:r>
            <a:r>
              <a:rPr lang="en-US" sz="1050">
                <a:solidFill>
                  <a:srgbClr val="A7B4CB"/>
                </a:solidFill>
                <a:latin typeface="Segoe UI"/>
                <a:cs typeface="Segoe UI"/>
              </a:rPr>
              <a:t>Assigned, not used yet </a:t>
            </a:r>
            <a:r>
              <a:rPr lang="en-US" sz="1050" b="1">
                <a:solidFill>
                  <a:srgbClr val="FFFFFF"/>
                </a:solidFill>
                <a:latin typeface="Consolas"/>
                <a:cs typeface="Consolas"/>
              </a:rPr>
              <a:t>1,280</a:t>
            </a:r>
            <a:r>
              <a:rPr lang="en-US" sz="1050">
                <a:solidFill>
                  <a:srgbClr val="A7B4CB"/>
                </a:solidFill>
                <a:latin typeface="Segoe UI"/>
                <a:cs typeface="Segoe UI"/>
              </a:rPr>
              <a:t> </a:t>
            </a:r>
            <a:r>
              <a:rPr lang="en-US" sz="1050">
                <a:solidFill>
                  <a:srgbClr val="A7B4CB"/>
                </a:solidFill>
                <a:latin typeface="Segoe UI"/>
                <a:cs typeface="Segoe UI"/>
              </a:rPr>
              <a:t>      </a:t>
            </a:r>
            <a:r>
              <a:rPr lang="en-US" sz="1050">
                <a:solidFill>
                  <a:srgbClr val="A7B4CB"/>
                </a:solidFill>
                <a:latin typeface="Segoe UI"/>
                <a:cs typeface="Segoe UI"/>
              </a:rPr>
              <a:t>Never given to anyone </a:t>
            </a:r>
            <a:r>
              <a:rPr lang="en-US" sz="1050" b="1">
                <a:solidFill>
                  <a:srgbClr val="FFFFFF"/>
                </a:solidFill>
                <a:latin typeface="Consolas"/>
                <a:cs typeface="Consolas"/>
              </a:rPr>
              <a:t>160</a:t>
            </a:r>
            <a:r>
              <a:rPr lang="en-US" sz="1050">
                <a:solidFill>
                  <a:srgbClr val="A7B4CB"/>
                </a:solidFill>
                <a:latin typeface="Segoe UI"/>
                <a:cs typeface="Segoe UI"/>
              </a:rPr>
              <a:t> </a:t>
            </a:r>
          </a:p>
        </p:txBody>
      </p:sp>
      <p:sp>
        <p:nvSpPr>
          <p:cNvPr id="14" name="How it is counted"/>
          <p:cNvSpPr txBox="1"/>
          <p:nvPr/>
        </p:nvSpPr>
        <p:spPr>
          <a:xfrm>
            <a:off x="889000" y="6007100"/>
            <a:ext cx="7081520" cy="190500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algn="l"/>
            <a:r>
              <a:rPr lang="en-US" sz="1000">
                <a:solidFill>
                  <a:srgbClr val="A7B4CB"/>
                </a:solidFill>
                <a:latin typeface="Segoe UI"/>
                <a:cs typeface="Segoe UI"/>
              </a:rPr>
              <a:t>Counted from Contoso's illustrative records · priced at Microsoft’s published price of $30 per Copilot seat, assumed as your Copilot seat price until you set your own</a:t>
            </a:r>
          </a:p>
        </p:txBody>
      </p:sp>
      <p:sp>
        <p:nvSpPr>
          <p:cNvPr id="15" name="The scenario"/>
          <p:cNvSpPr txBox="1"/>
          <p:nvPr/>
        </p:nvSpPr>
        <p:spPr>
          <a:xfrm>
            <a:off x="7970520" y="6007100"/>
            <a:ext cx="3332480" cy="190500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algn="r"/>
            <a:r>
              <a:rPr lang="en-US" sz="1000">
                <a:solidFill>
                  <a:srgbClr val="A7B4CB"/>
                </a:solidFill>
                <a:latin typeface="Segoe UI"/>
                <a:cs typeface="Segoe UI"/>
              </a:rPr>
              <a:t>Aristo · illustrative Contoso scenario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8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he question"/>
          <p:cNvSpPr txBox="1"/>
          <p:nvPr/>
        </p:nvSpPr>
        <p:spPr>
          <a:xfrm>
            <a:off x="889000" y="660400"/>
            <a:ext cx="10414000" cy="190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en-US" sz="1000" b="1" cap="all" spc="100">
                <a:solidFill>
                  <a:srgbClr val="A7B4CB"/>
                </a:solidFill>
                <a:latin typeface="Segoe UI Semibold"/>
                <a:cs typeface="Segoe UI Semibold"/>
              </a:rPr>
              <a:t>The License Report · Contoso · question 1</a:t>
            </a:r>
          </a:p>
        </p:txBody>
      </p:sp>
      <p:sp>
        <p:nvSpPr>
          <p:cNvPr id="3" name="The claim"/>
          <p:cNvSpPr txBox="1"/>
          <p:nvPr/>
        </p:nvSpPr>
        <p:spPr>
          <a:xfrm>
            <a:off x="889000" y="1143000"/>
            <a:ext cx="6985000" cy="1346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2800">
                <a:solidFill>
                  <a:srgbClr val="FFFFFF"/>
                </a:solidFill>
                <a:latin typeface="Segoe UI Light"/>
                <a:cs typeface="Segoe UI Light"/>
              </a:rPr>
              <a:t>You pay for </a:t>
            </a:r>
            <a:r>
              <a:rPr lang="en-US" sz="2800" b="1">
                <a:solidFill>
                  <a:srgbClr val="FFFFFF"/>
                </a:solidFill>
                <a:latin typeface="Segoe UI Semibold"/>
                <a:cs typeface="Segoe UI Semibold"/>
              </a:rPr>
              <a:t>8,742 Microsoft seats</a:t>
            </a:r>
            <a:r>
              <a:rPr lang="en-US" sz="2800">
                <a:solidFill>
                  <a:srgbClr val="FFFFFF"/>
                </a:solidFill>
                <a:latin typeface="Segoe UI Light"/>
                <a:cs typeface="Segoe UI Light"/>
              </a:rPr>
              <a:t> across 6 subscriptions — 632 were never given to anyone.</a:t>
            </a:r>
          </a:p>
        </p:txBody>
      </p:sp>
      <p:sp>
        <p:nvSpPr>
          <p:cNvPr id="4" name="Row 1"/>
          <p:cNvSpPr txBox="1"/>
          <p:nvPr/>
        </p:nvSpPr>
        <p:spPr>
          <a:xfrm>
            <a:off x="889000" y="2667000"/>
            <a:ext cx="7498080" cy="203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en-US" sz="1100">
                <a:solidFill>
                  <a:srgbClr val="A7B4CB"/>
                </a:solidFill>
                <a:latin typeface="Segoe UI"/>
                <a:cs typeface="Segoe UI"/>
              </a:rPr>
              <a:t>Microsoft 365 Copilot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8387080" y="2667000"/>
            <a:ext cx="2915920" cy="203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/>
            <a:r>
              <a:rPr lang="en-US" sz="1100" b="1">
                <a:solidFill>
                  <a:srgbClr val="FFFFFF"/>
                </a:solidFill>
                <a:latin typeface="Consolas"/>
                <a:cs typeface="Consolas"/>
              </a:rPr>
              <a:t>4,040 of 4,200 given out</a:t>
            </a:r>
          </a:p>
        </p:txBody>
      </p:sp>
      <p:sp>
        <p:nvSpPr>
          <p:cNvPr id="6" name="shape 6"/>
          <p:cNvSpPr/>
          <p:nvPr/>
        </p:nvSpPr>
        <p:spPr>
          <a:xfrm>
            <a:off x="889000" y="2921000"/>
            <a:ext cx="10414000" cy="152400"/>
          </a:xfrm>
          <a:prstGeom prst="roundRect">
            <a:avLst>
              <a:gd name="adj" fmla="val 29167"/>
            </a:avLst>
          </a:prstGeom>
          <a:solidFill>
            <a:srgbClr val="1C2B47"/>
          </a:solidFill>
          <a:ln>
            <a:noFill/>
          </a:ln>
        </p:spPr>
        <p:txBody>
          <a:bodyPr/>
          <a:lstStyle/>
          <a:p/>
        </p:txBody>
      </p:sp>
      <p:sp>
        <p:nvSpPr>
          <p:cNvPr id="7" name="shape 7"/>
          <p:cNvSpPr/>
          <p:nvPr/>
        </p:nvSpPr>
        <p:spPr>
          <a:xfrm>
            <a:off x="889000" y="2921000"/>
            <a:ext cx="10017276" cy="152400"/>
          </a:xfrm>
          <a:prstGeom prst="roundRect">
            <a:avLst>
              <a:gd name="adj" fmla="val 29167"/>
            </a:avLst>
          </a:prstGeom>
          <a:solidFill>
            <a:srgbClr val="6E97FF"/>
          </a:solidFill>
          <a:ln>
            <a:noFill/>
          </a:ln>
        </p:spPr>
        <p:txBody>
          <a:bodyPr/>
          <a:lstStyle/>
          <a:p/>
        </p:txBody>
      </p:sp>
      <p:sp>
        <p:nvSpPr>
          <p:cNvPr id="8" name="Row 2"/>
          <p:cNvSpPr txBox="1"/>
          <p:nvPr/>
        </p:nvSpPr>
        <p:spPr>
          <a:xfrm>
            <a:off x="889000" y="3149600"/>
            <a:ext cx="7498080" cy="203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en-US" sz="1100">
                <a:solidFill>
                  <a:srgbClr val="A7B4CB"/>
                </a:solidFill>
                <a:latin typeface="Segoe UI"/>
                <a:cs typeface="Segoe UI"/>
              </a:rPr>
              <a:t>Microsoft 365 E5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8387080" y="3149600"/>
            <a:ext cx="2915920" cy="203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/>
            <a:r>
              <a:rPr lang="en-US" sz="1100" b="1">
                <a:solidFill>
                  <a:srgbClr val="FFFFFF"/>
                </a:solidFill>
                <a:latin typeface="Consolas"/>
                <a:cs typeface="Consolas"/>
              </a:rPr>
              <a:t>2,440 of 2,500 given out</a:t>
            </a:r>
          </a:p>
        </p:txBody>
      </p:sp>
      <p:sp>
        <p:nvSpPr>
          <p:cNvPr id="10" name="shape 10"/>
          <p:cNvSpPr/>
          <p:nvPr/>
        </p:nvSpPr>
        <p:spPr>
          <a:xfrm>
            <a:off x="889000" y="3403600"/>
            <a:ext cx="10414000" cy="152400"/>
          </a:xfrm>
          <a:prstGeom prst="roundRect">
            <a:avLst>
              <a:gd name="adj" fmla="val 29167"/>
            </a:avLst>
          </a:prstGeom>
          <a:solidFill>
            <a:srgbClr val="1C2B47"/>
          </a:solidFill>
          <a:ln>
            <a:noFill/>
          </a:ln>
        </p:spPr>
        <p:txBody>
          <a:bodyPr/>
          <a:lstStyle/>
          <a:p/>
        </p:txBody>
      </p:sp>
      <p:sp>
        <p:nvSpPr>
          <p:cNvPr id="11" name="shape 11"/>
          <p:cNvSpPr/>
          <p:nvPr/>
        </p:nvSpPr>
        <p:spPr>
          <a:xfrm>
            <a:off x="889000" y="3403600"/>
            <a:ext cx="6050038" cy="152400"/>
          </a:xfrm>
          <a:prstGeom prst="roundRect">
            <a:avLst>
              <a:gd name="adj" fmla="val 29167"/>
            </a:avLst>
          </a:prstGeom>
          <a:solidFill>
            <a:srgbClr val="6E97FF"/>
          </a:solidFill>
          <a:ln>
            <a:noFill/>
          </a:ln>
        </p:spPr>
        <p:txBody>
          <a:bodyPr/>
          <a:lstStyle/>
          <a:p/>
        </p:txBody>
      </p:sp>
      <p:sp>
        <p:nvSpPr>
          <p:cNvPr id="12" name="Row 3"/>
          <p:cNvSpPr txBox="1"/>
          <p:nvPr/>
        </p:nvSpPr>
        <p:spPr>
          <a:xfrm>
            <a:off x="889000" y="3632200"/>
            <a:ext cx="7498080" cy="203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en-US" sz="1100">
                <a:solidFill>
                  <a:srgbClr val="A7B4CB"/>
                </a:solidFill>
                <a:latin typeface="Segoe UI"/>
                <a:cs typeface="Segoe UI"/>
              </a:rPr>
              <a:t>Power BI Pro</a:t>
            </a:r>
          </a:p>
        </p:txBody>
      </p:sp>
      <p:sp>
        <p:nvSpPr>
          <p:cNvPr id="13" name="text 13"/>
          <p:cNvSpPr txBox="1"/>
          <p:nvPr/>
        </p:nvSpPr>
        <p:spPr>
          <a:xfrm>
            <a:off x="8387080" y="3632200"/>
            <a:ext cx="2915920" cy="203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/>
            <a:r>
              <a:rPr lang="en-US" sz="1100" b="1">
                <a:solidFill>
                  <a:srgbClr val="FFFFFF"/>
                </a:solidFill>
                <a:latin typeface="Consolas"/>
                <a:cs typeface="Consolas"/>
              </a:rPr>
              <a:t>900 of 1,050 given out</a:t>
            </a:r>
          </a:p>
        </p:txBody>
      </p:sp>
      <p:sp>
        <p:nvSpPr>
          <p:cNvPr id="14" name="shape 14"/>
          <p:cNvSpPr/>
          <p:nvPr/>
        </p:nvSpPr>
        <p:spPr>
          <a:xfrm>
            <a:off x="889000" y="3886200"/>
            <a:ext cx="10414000" cy="152400"/>
          </a:xfrm>
          <a:prstGeom prst="roundRect">
            <a:avLst>
              <a:gd name="adj" fmla="val 29167"/>
            </a:avLst>
          </a:prstGeom>
          <a:solidFill>
            <a:srgbClr val="1C2B47"/>
          </a:solidFill>
          <a:ln>
            <a:noFill/>
          </a:ln>
        </p:spPr>
        <p:txBody>
          <a:bodyPr/>
          <a:lstStyle/>
          <a:p/>
        </p:txBody>
      </p:sp>
      <p:sp>
        <p:nvSpPr>
          <p:cNvPr id="15" name="shape 15"/>
          <p:cNvSpPr/>
          <p:nvPr/>
        </p:nvSpPr>
        <p:spPr>
          <a:xfrm>
            <a:off x="889000" y="3886200"/>
            <a:ext cx="2231571" cy="152400"/>
          </a:xfrm>
          <a:prstGeom prst="roundRect">
            <a:avLst>
              <a:gd name="adj" fmla="val 29167"/>
            </a:avLst>
          </a:prstGeom>
          <a:solidFill>
            <a:srgbClr val="6E97FF"/>
          </a:solidFill>
          <a:ln>
            <a:noFill/>
          </a:ln>
        </p:spPr>
        <p:txBody>
          <a:bodyPr/>
          <a:lstStyle/>
          <a:p/>
        </p:txBody>
      </p:sp>
      <p:sp>
        <p:nvSpPr>
          <p:cNvPr id="16" name="Row 4"/>
          <p:cNvSpPr txBox="1"/>
          <p:nvPr/>
        </p:nvSpPr>
        <p:spPr>
          <a:xfrm>
            <a:off x="889000" y="4114800"/>
            <a:ext cx="7498080" cy="203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en-US" sz="1100">
                <a:solidFill>
                  <a:srgbClr val="A7B4CB"/>
                </a:solidFill>
                <a:latin typeface="Segoe UI"/>
                <a:cs typeface="Segoe UI"/>
              </a:rPr>
              <a:t>Dyn365</a:t>
            </a:r>
          </a:p>
        </p:txBody>
      </p:sp>
      <p:sp>
        <p:nvSpPr>
          <p:cNvPr id="17" name="text 17"/>
          <p:cNvSpPr txBox="1"/>
          <p:nvPr/>
        </p:nvSpPr>
        <p:spPr>
          <a:xfrm>
            <a:off x="8387080" y="4114800"/>
            <a:ext cx="2915920" cy="203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/>
            <a:r>
              <a:rPr lang="en-US" sz="1100" b="1">
                <a:solidFill>
                  <a:srgbClr val="FFFFFF"/>
                </a:solidFill>
                <a:latin typeface="Consolas"/>
                <a:cs typeface="Consolas"/>
              </a:rPr>
              <a:t>520 of 600 given out</a:t>
            </a:r>
          </a:p>
        </p:txBody>
      </p:sp>
      <p:sp>
        <p:nvSpPr>
          <p:cNvPr id="18" name="shape 18"/>
          <p:cNvSpPr/>
          <p:nvPr/>
        </p:nvSpPr>
        <p:spPr>
          <a:xfrm>
            <a:off x="889000" y="4368800"/>
            <a:ext cx="10414000" cy="152400"/>
          </a:xfrm>
          <a:prstGeom prst="roundRect">
            <a:avLst>
              <a:gd name="adj" fmla="val 29167"/>
            </a:avLst>
          </a:prstGeom>
          <a:solidFill>
            <a:srgbClr val="1C2B47"/>
          </a:solidFill>
          <a:ln>
            <a:noFill/>
          </a:ln>
        </p:spPr>
        <p:txBody>
          <a:bodyPr/>
          <a:lstStyle/>
          <a:p/>
        </p:txBody>
      </p:sp>
      <p:sp>
        <p:nvSpPr>
          <p:cNvPr id="19" name="shape 19"/>
          <p:cNvSpPr/>
          <p:nvPr/>
        </p:nvSpPr>
        <p:spPr>
          <a:xfrm>
            <a:off x="889000" y="4368800"/>
            <a:ext cx="1289352" cy="152400"/>
          </a:xfrm>
          <a:prstGeom prst="roundRect">
            <a:avLst>
              <a:gd name="adj" fmla="val 29167"/>
            </a:avLst>
          </a:prstGeom>
          <a:solidFill>
            <a:srgbClr val="6E97FF"/>
          </a:solidFill>
          <a:ln>
            <a:noFill/>
          </a:ln>
        </p:spPr>
        <p:txBody>
          <a:bodyPr/>
          <a:lstStyle/>
          <a:p/>
        </p:txBody>
      </p:sp>
      <p:sp>
        <p:nvSpPr>
          <p:cNvPr id="20" name="Row 5"/>
          <p:cNvSpPr txBox="1"/>
          <p:nvPr/>
        </p:nvSpPr>
        <p:spPr>
          <a:xfrm>
            <a:off x="889000" y="4597400"/>
            <a:ext cx="7498080" cy="203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en-US" sz="1100">
                <a:solidFill>
                  <a:srgbClr val="A7B4CB"/>
                </a:solidFill>
                <a:latin typeface="Segoe UI"/>
                <a:cs typeface="Segoe UI"/>
              </a:rPr>
              <a:t>Visio Plan 2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8387080" y="4597400"/>
            <a:ext cx="2915920" cy="203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/>
            <a:r>
              <a:rPr lang="en-US" sz="1100" b="1">
                <a:solidFill>
                  <a:srgbClr val="FFFFFF"/>
                </a:solidFill>
                <a:latin typeface="Consolas"/>
                <a:cs typeface="Consolas"/>
              </a:rPr>
              <a:t>120 of 242 given out</a:t>
            </a:r>
          </a:p>
        </p:txBody>
      </p:sp>
      <p:sp>
        <p:nvSpPr>
          <p:cNvPr id="22" name="shape 22"/>
          <p:cNvSpPr/>
          <p:nvPr/>
        </p:nvSpPr>
        <p:spPr>
          <a:xfrm>
            <a:off x="889000" y="4851400"/>
            <a:ext cx="10414000" cy="152400"/>
          </a:xfrm>
          <a:prstGeom prst="roundRect">
            <a:avLst>
              <a:gd name="adj" fmla="val 29167"/>
            </a:avLst>
          </a:prstGeom>
          <a:solidFill>
            <a:srgbClr val="1C2B47"/>
          </a:solidFill>
          <a:ln>
            <a:noFill/>
          </a:ln>
        </p:spPr>
        <p:txBody>
          <a:bodyPr/>
          <a:lstStyle/>
          <a:p/>
        </p:txBody>
      </p:sp>
      <p:sp>
        <p:nvSpPr>
          <p:cNvPr id="23" name="shape 23"/>
          <p:cNvSpPr/>
          <p:nvPr/>
        </p:nvSpPr>
        <p:spPr>
          <a:xfrm>
            <a:off x="889000" y="4851400"/>
            <a:ext cx="297543" cy="152400"/>
          </a:xfrm>
          <a:prstGeom prst="roundRect">
            <a:avLst>
              <a:gd name="adj" fmla="val 29167"/>
            </a:avLst>
          </a:prstGeom>
          <a:solidFill>
            <a:srgbClr val="6E97FF"/>
          </a:solidFill>
          <a:ln>
            <a:noFill/>
          </a:ln>
        </p:spPr>
        <p:txBody>
          <a:bodyPr/>
          <a:lstStyle/>
          <a:p/>
        </p:txBody>
      </p:sp>
      <p:sp>
        <p:nvSpPr>
          <p:cNvPr id="24" name="Caption"/>
          <p:cNvSpPr txBox="1"/>
          <p:nvPr/>
        </p:nvSpPr>
        <p:spPr>
          <a:xfrm>
            <a:off x="889000" y="5080000"/>
            <a:ext cx="10414000" cy="215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en-US" sz="1050">
                <a:solidFill>
                  <a:srgbClr val="A7B4CB"/>
                </a:solidFill>
                <a:latin typeface="Segoe UI"/>
                <a:cs typeface="Segoe UI"/>
              </a:rPr>
              <a:t>Each subscription’s seats given out, against the seats bought.</a:t>
            </a:r>
          </a:p>
        </p:txBody>
      </p:sp>
      <p:sp>
        <p:nvSpPr>
          <p:cNvPr id="25" name="How it is counted"/>
          <p:cNvSpPr txBox="1"/>
          <p:nvPr/>
        </p:nvSpPr>
        <p:spPr>
          <a:xfrm>
            <a:off x="889000" y="6007100"/>
            <a:ext cx="7081520" cy="190500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algn="l"/>
            <a:r>
              <a:rPr lang="en-US" sz="1000">
                <a:solidFill>
                  <a:srgbClr val="A7B4CB"/>
                </a:solidFill>
                <a:latin typeface="Segoe UI"/>
                <a:cs typeface="Segoe UI"/>
              </a:rPr>
              <a:t>Counted from Contoso's illustrative records · seats, never people</a:t>
            </a:r>
          </a:p>
        </p:txBody>
      </p:sp>
      <p:sp>
        <p:nvSpPr>
          <p:cNvPr id="26" name="The scenario"/>
          <p:cNvSpPr txBox="1"/>
          <p:nvPr/>
        </p:nvSpPr>
        <p:spPr>
          <a:xfrm>
            <a:off x="7970520" y="6007100"/>
            <a:ext cx="3332480" cy="190500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algn="r"/>
            <a:r>
              <a:rPr lang="en-US" sz="1000">
                <a:solidFill>
                  <a:srgbClr val="A7B4CB"/>
                </a:solidFill>
                <a:latin typeface="Segoe UI"/>
                <a:cs typeface="Segoe UI"/>
              </a:rPr>
              <a:t>Aristo · illustrative Contoso scenario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8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he question"/>
          <p:cNvSpPr txBox="1"/>
          <p:nvPr/>
        </p:nvSpPr>
        <p:spPr>
          <a:xfrm>
            <a:off x="889000" y="660400"/>
            <a:ext cx="10414000" cy="190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en-US" sz="1000" b="1" cap="all" spc="100">
                <a:solidFill>
                  <a:srgbClr val="A7B4CB"/>
                </a:solidFill>
                <a:latin typeface="Segoe UI Semibold"/>
                <a:cs typeface="Segoe UI Semibold"/>
              </a:rPr>
              <a:t>The License Report · Contoso · question 2</a:t>
            </a:r>
          </a:p>
        </p:txBody>
      </p:sp>
      <p:sp>
        <p:nvSpPr>
          <p:cNvPr id="3" name="The claim"/>
          <p:cNvSpPr txBox="1"/>
          <p:nvPr/>
        </p:nvSpPr>
        <p:spPr>
          <a:xfrm>
            <a:off x="889000" y="1143000"/>
            <a:ext cx="6985000" cy="1346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2800" b="1">
                <a:solidFill>
                  <a:srgbClr val="FFFFFF"/>
                </a:solidFill>
                <a:latin typeface="Segoe UI Semibold"/>
                <a:cs typeface="Segoe UI Semibold"/>
              </a:rPr>
              <a:t>2,068 Premium seats</a:t>
            </a:r>
            <a:r>
              <a:rPr lang="en-US" sz="2800">
                <a:solidFill>
                  <a:srgbClr val="FFFFFF"/>
                </a:solidFill>
                <a:latin typeface="Segoe UI Light"/>
                <a:cs typeface="Segoe UI Light"/>
              </a:rPr>
              <a:t> are working in the apps; 692 only chat — Basic covers them — and 1,280 show no signal yet.</a:t>
            </a:r>
          </a:p>
        </p:txBody>
      </p:sp>
      <p:sp>
        <p:nvSpPr>
          <p:cNvPr id="4" name="What is counted"/>
          <p:cNvSpPr txBox="1"/>
          <p:nvPr/>
        </p:nvSpPr>
        <p:spPr>
          <a:xfrm>
            <a:off x="889000" y="2667000"/>
            <a:ext cx="7289800" cy="203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en-US" sz="1100">
                <a:solidFill>
                  <a:srgbClr val="A7B4CB"/>
                </a:solidFill>
                <a:latin typeface="Segoe UI"/>
                <a:cs typeface="Segoe UI"/>
              </a:rPr>
              <a:t>4,040 assigned Copilot seats</a:t>
            </a:r>
          </a:p>
        </p:txBody>
      </p:sp>
      <p:sp>
        <p:nvSpPr>
          <p:cNvPr id="5" name="Basis"/>
          <p:cNvSpPr txBox="1"/>
          <p:nvPr/>
        </p:nvSpPr>
        <p:spPr>
          <a:xfrm>
            <a:off x="8178800" y="2667000"/>
            <a:ext cx="3124200" cy="203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/>
            <a:r>
              <a:rPr lang="en-US" sz="1100">
                <a:solidFill>
                  <a:srgbClr val="FFFFFF"/>
                </a:solidFill>
                <a:latin typeface="Consolas"/>
                <a:cs typeface="Consolas"/>
              </a:rPr>
              <a:t>counted</a:t>
            </a:r>
          </a:p>
        </p:txBody>
      </p:sp>
      <p:sp>
        <p:nvSpPr>
          <p:cNvPr id="6" name="The seats, to scale"/>
          <p:cNvSpPr/>
          <p:nvPr/>
        </p:nvSpPr>
        <p:spPr>
          <a:xfrm>
            <a:off x="889000" y="2927350"/>
            <a:ext cx="10414000" cy="406400"/>
          </a:xfrm>
          <a:prstGeom prst="roundRect">
            <a:avLst>
              <a:gd name="adj" fmla="val 18750"/>
            </a:avLst>
          </a:prstGeom>
          <a:solidFill>
            <a:srgbClr val="B9F0D5"/>
          </a:solidFill>
          <a:ln>
            <a:noFill/>
          </a:ln>
        </p:spPr>
        <p:txBody>
          <a:bodyPr/>
          <a:lstStyle/>
          <a:p/>
        </p:txBody>
      </p:sp>
      <p:sp>
        <p:nvSpPr>
          <p:cNvPr id="7" name="shape 7"/>
          <p:cNvSpPr/>
          <p:nvPr/>
        </p:nvSpPr>
        <p:spPr>
          <a:xfrm>
            <a:off x="889000" y="2927350"/>
            <a:ext cx="7112762" cy="406400"/>
          </a:xfrm>
          <a:prstGeom prst="roundRect">
            <a:avLst>
              <a:gd name="adj" fmla="val 18750"/>
            </a:avLst>
          </a:prstGeom>
          <a:solidFill>
            <a:srgbClr val="7FE0B0"/>
          </a:solidFill>
          <a:ln>
            <a:noFill/>
          </a:ln>
        </p:spPr>
        <p:txBody>
          <a:bodyPr/>
          <a:lstStyle/>
          <a:p/>
        </p:txBody>
      </p:sp>
      <p:sp>
        <p:nvSpPr>
          <p:cNvPr id="8" name="shape 8"/>
          <p:cNvSpPr/>
          <p:nvPr/>
        </p:nvSpPr>
        <p:spPr>
          <a:xfrm>
            <a:off x="7925562" y="2927350"/>
            <a:ext cx="76200" cy="406400"/>
          </a:xfrm>
          <a:prstGeom prst="rect">
            <a:avLst/>
          </a:prstGeom>
          <a:solidFill>
            <a:srgbClr val="7FE0B0"/>
          </a:solidFill>
          <a:ln>
            <a:noFill/>
          </a:ln>
        </p:spPr>
        <p:txBody>
          <a:bodyPr/>
          <a:lstStyle/>
          <a:p/>
        </p:txBody>
      </p:sp>
      <p:sp>
        <p:nvSpPr>
          <p:cNvPr id="9" name="shape 9"/>
          <p:cNvSpPr/>
          <p:nvPr/>
        </p:nvSpPr>
        <p:spPr>
          <a:xfrm>
            <a:off x="889000" y="2927350"/>
            <a:ext cx="5331968" cy="406400"/>
          </a:xfrm>
          <a:prstGeom prst="roundRect">
            <a:avLst>
              <a:gd name="adj" fmla="val 18750"/>
            </a:avLst>
          </a:prstGeom>
          <a:solidFill>
            <a:srgbClr val="2A4575"/>
          </a:solidFill>
          <a:ln>
            <a:noFill/>
          </a:ln>
        </p:spPr>
        <p:txBody>
          <a:bodyPr/>
          <a:lstStyle/>
          <a:p/>
        </p:txBody>
      </p:sp>
      <p:sp>
        <p:nvSpPr>
          <p:cNvPr id="10" name="shape 10"/>
          <p:cNvSpPr/>
          <p:nvPr/>
        </p:nvSpPr>
        <p:spPr>
          <a:xfrm>
            <a:off x="6144768" y="2927350"/>
            <a:ext cx="76200" cy="406400"/>
          </a:xfrm>
          <a:prstGeom prst="rect">
            <a:avLst/>
          </a:prstGeom>
          <a:solidFill>
            <a:srgbClr val="2A4575"/>
          </a:solidFill>
          <a:ln>
            <a:noFill/>
          </a:ln>
        </p:spPr>
        <p:txBody>
          <a:bodyPr/>
          <a:lstStyle/>
          <a:p/>
        </p:txBody>
      </p:sp>
      <p:sp>
        <p:nvSpPr>
          <p:cNvPr id="11" name="Segment 1"/>
          <p:cNvSpPr txBox="1"/>
          <p:nvPr/>
        </p:nvSpPr>
        <p:spPr>
          <a:xfrm>
            <a:off x="1003300" y="2927350"/>
            <a:ext cx="5217668" cy="4064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/>
            <a:r>
              <a:rPr lang="en-US" sz="1000" b="1">
                <a:solidFill>
                  <a:srgbClr val="FFFFFF"/>
                </a:solidFill>
                <a:latin typeface="Consolas"/>
                <a:cs typeface="Consolas"/>
              </a:rPr>
              <a:t>2,068 Premium</a:t>
            </a:r>
          </a:p>
        </p:txBody>
      </p:sp>
      <p:sp>
        <p:nvSpPr>
          <p:cNvPr id="12" name="Segment 2"/>
          <p:cNvSpPr txBox="1"/>
          <p:nvPr/>
        </p:nvSpPr>
        <p:spPr>
          <a:xfrm>
            <a:off x="6335268" y="2927350"/>
            <a:ext cx="1666494" cy="4064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/>
            <a:r>
              <a:rPr lang="en-US" sz="1000" b="1">
                <a:solidFill>
                  <a:srgbClr val="0A1830"/>
                </a:solidFill>
                <a:latin typeface="Consolas"/>
                <a:cs typeface="Consolas"/>
              </a:rPr>
              <a:t>692 Basic</a:t>
            </a:r>
          </a:p>
        </p:txBody>
      </p:sp>
      <p:sp>
        <p:nvSpPr>
          <p:cNvPr id="13" name="Segment 3"/>
          <p:cNvSpPr txBox="1"/>
          <p:nvPr/>
        </p:nvSpPr>
        <p:spPr>
          <a:xfrm>
            <a:off x="8116062" y="2927350"/>
            <a:ext cx="3186938" cy="4064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/>
            <a:r>
              <a:rPr lang="en-US" sz="1000" b="1">
                <a:solidFill>
                  <a:srgbClr val="0A1830"/>
                </a:solidFill>
                <a:latin typeface="Consolas"/>
                <a:cs typeface="Consolas"/>
              </a:rPr>
              <a:t>1,280 no signal</a:t>
            </a:r>
          </a:p>
        </p:txBody>
      </p:sp>
      <p:sp>
        <p:nvSpPr>
          <p:cNvPr id="14" name="The legend"/>
          <p:cNvSpPr txBox="1"/>
          <p:nvPr/>
        </p:nvSpPr>
        <p:spPr>
          <a:xfrm>
            <a:off x="889000" y="3448050"/>
            <a:ext cx="10414000" cy="215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en-US" sz="1050">
                <a:solidFill>
                  <a:srgbClr val="A7B4CB"/>
                </a:solidFill>
                <a:latin typeface="Segoe UI"/>
                <a:cs typeface="Segoe UI"/>
              </a:rPr>
              <a:t>Premium activating </a:t>
            </a:r>
            <a:r>
              <a:rPr lang="en-US" sz="1050" b="1">
                <a:solidFill>
                  <a:srgbClr val="FFFFFF"/>
                </a:solidFill>
                <a:latin typeface="Consolas"/>
                <a:cs typeface="Consolas"/>
              </a:rPr>
              <a:t>2,068</a:t>
            </a:r>
            <a:r>
              <a:rPr lang="en-US" sz="1050">
                <a:solidFill>
                  <a:srgbClr val="A7B4CB"/>
                </a:solidFill>
                <a:latin typeface="Segoe UI"/>
                <a:cs typeface="Segoe UI"/>
              </a:rPr>
              <a:t> </a:t>
            </a:r>
            <a:r>
              <a:rPr lang="en-US" sz="1050">
                <a:solidFill>
                  <a:srgbClr val="A7B4CB"/>
                </a:solidFill>
                <a:latin typeface="Segoe UI"/>
                <a:cs typeface="Segoe UI"/>
              </a:rPr>
              <a:t>      </a:t>
            </a:r>
            <a:r>
              <a:rPr lang="en-US" sz="1050">
                <a:solidFill>
                  <a:srgbClr val="A7B4CB"/>
                </a:solidFill>
                <a:latin typeface="Segoe UI"/>
                <a:cs typeface="Segoe UI"/>
              </a:rPr>
              <a:t>Basic covers it </a:t>
            </a:r>
            <a:r>
              <a:rPr lang="en-US" sz="1050" b="1">
                <a:solidFill>
                  <a:srgbClr val="FFFFFF"/>
                </a:solidFill>
                <a:latin typeface="Consolas"/>
                <a:cs typeface="Consolas"/>
              </a:rPr>
              <a:t>692</a:t>
            </a:r>
            <a:r>
              <a:rPr lang="en-US" sz="1050">
                <a:solidFill>
                  <a:srgbClr val="A7B4CB"/>
                </a:solidFill>
                <a:latin typeface="Segoe UI"/>
                <a:cs typeface="Segoe UI"/>
              </a:rPr>
              <a:t> </a:t>
            </a:r>
            <a:r>
              <a:rPr lang="en-US" sz="1050">
                <a:solidFill>
                  <a:srgbClr val="A7B4CB"/>
                </a:solidFill>
                <a:latin typeface="Segoe UI"/>
                <a:cs typeface="Segoe UI"/>
              </a:rPr>
              <a:t>      </a:t>
            </a:r>
            <a:r>
              <a:rPr lang="en-US" sz="1050">
                <a:solidFill>
                  <a:srgbClr val="A7B4CB"/>
                </a:solidFill>
                <a:latin typeface="Segoe UI"/>
                <a:cs typeface="Segoe UI"/>
              </a:rPr>
              <a:t>No signal yet </a:t>
            </a:r>
            <a:r>
              <a:rPr lang="en-US" sz="1050" b="1">
                <a:solidFill>
                  <a:srgbClr val="FFFFFF"/>
                </a:solidFill>
                <a:latin typeface="Consolas"/>
                <a:cs typeface="Consolas"/>
              </a:rPr>
              <a:t>1,280</a:t>
            </a:r>
            <a:r>
              <a:rPr lang="en-US" sz="1050">
                <a:solidFill>
                  <a:srgbClr val="A7B4CB"/>
                </a:solidFill>
                <a:latin typeface="Segoe UI"/>
                <a:cs typeface="Segoe UI"/>
              </a:rPr>
              <a:t> </a:t>
            </a:r>
          </a:p>
        </p:txBody>
      </p:sp>
      <p:sp>
        <p:nvSpPr>
          <p:cNvPr id="15" name="How it is counted"/>
          <p:cNvSpPr txBox="1"/>
          <p:nvPr/>
        </p:nvSpPr>
        <p:spPr>
          <a:xfrm>
            <a:off x="889000" y="6007100"/>
            <a:ext cx="7081520" cy="190500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algn="l"/>
            <a:r>
              <a:rPr lang="en-US" sz="1000">
                <a:solidFill>
                  <a:srgbClr val="A7B4CB"/>
                </a:solidFill>
                <a:latin typeface="Segoe UI"/>
                <a:cs typeface="Segoe UI"/>
              </a:rPr>
              <a:t>Counted from Contoso's illustrative records · the 30-day window</a:t>
            </a:r>
          </a:p>
        </p:txBody>
      </p:sp>
      <p:sp>
        <p:nvSpPr>
          <p:cNvPr id="16" name="The scenario"/>
          <p:cNvSpPr txBox="1"/>
          <p:nvPr/>
        </p:nvSpPr>
        <p:spPr>
          <a:xfrm>
            <a:off x="7970520" y="6007100"/>
            <a:ext cx="3332480" cy="190500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algn="r"/>
            <a:r>
              <a:rPr lang="en-US" sz="1000">
                <a:solidFill>
                  <a:srgbClr val="A7B4CB"/>
                </a:solidFill>
                <a:latin typeface="Segoe UI"/>
                <a:cs typeface="Segoe UI"/>
              </a:rPr>
              <a:t>Aristo · illustrative Contoso scenario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8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he question"/>
          <p:cNvSpPr txBox="1"/>
          <p:nvPr/>
        </p:nvSpPr>
        <p:spPr>
          <a:xfrm>
            <a:off x="889000" y="660400"/>
            <a:ext cx="10414000" cy="190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en-US" sz="1000" b="1" cap="all" spc="100">
                <a:solidFill>
                  <a:srgbClr val="A7B4CB"/>
                </a:solidFill>
                <a:latin typeface="Segoe UI Semibold"/>
                <a:cs typeface="Segoe UI Semibold"/>
              </a:rPr>
              <a:t>The License Report · Contoso · question 3</a:t>
            </a:r>
          </a:p>
        </p:txBody>
      </p:sp>
      <p:sp>
        <p:nvSpPr>
          <p:cNvPr id="3" name="The claim"/>
          <p:cNvSpPr txBox="1"/>
          <p:nvPr/>
        </p:nvSpPr>
        <p:spPr>
          <a:xfrm>
            <a:off x="889000" y="1143000"/>
            <a:ext cx="6985000" cy="10414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3200">
                <a:solidFill>
                  <a:srgbClr val="FFFFFF"/>
                </a:solidFill>
                <a:latin typeface="Segoe UI Light"/>
                <a:cs typeface="Segoe UI Light"/>
              </a:rPr>
              <a:t>3 seats have already moved to people who asked; 1,440 still wait for a user.</a:t>
            </a:r>
          </a:p>
        </p:txBody>
      </p:sp>
      <p:sp>
        <p:nvSpPr>
          <p:cNvPr id="4" name="Row 1"/>
          <p:cNvSpPr txBox="1"/>
          <p:nvPr/>
        </p:nvSpPr>
        <p:spPr>
          <a:xfrm>
            <a:off x="889000" y="2654300"/>
            <a:ext cx="7498080" cy="203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en-US" sz="1100">
                <a:solidFill>
                  <a:srgbClr val="A7B4CB"/>
                </a:solidFill>
                <a:latin typeface="Segoe UI"/>
                <a:cs typeface="Segoe UI"/>
              </a:rPr>
              <a:t>Seats waiting for a user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8387080" y="2654300"/>
            <a:ext cx="2915920" cy="203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/>
            <a:r>
              <a:rPr lang="en-US" sz="1100" b="1">
                <a:solidFill>
                  <a:srgbClr val="FFFFFF"/>
                </a:solidFill>
                <a:latin typeface="Consolas"/>
                <a:cs typeface="Consolas"/>
              </a:rPr>
              <a:t>1,440</a:t>
            </a:r>
          </a:p>
        </p:txBody>
      </p:sp>
      <p:sp>
        <p:nvSpPr>
          <p:cNvPr id="6" name="shape 6"/>
          <p:cNvSpPr/>
          <p:nvPr/>
        </p:nvSpPr>
        <p:spPr>
          <a:xfrm>
            <a:off x="889000" y="2921000"/>
            <a:ext cx="10414000" cy="254000"/>
          </a:xfrm>
          <a:prstGeom prst="roundRect">
            <a:avLst>
              <a:gd name="adj" fmla="val 25000"/>
            </a:avLst>
          </a:prstGeom>
          <a:solidFill>
            <a:srgbClr val="1C2B47"/>
          </a:solidFill>
          <a:ln>
            <a:noFill/>
          </a:ln>
        </p:spPr>
        <p:txBody>
          <a:bodyPr/>
          <a:lstStyle/>
          <a:p/>
        </p:txBody>
      </p:sp>
      <p:sp>
        <p:nvSpPr>
          <p:cNvPr id="7" name="shape 7"/>
          <p:cNvSpPr/>
          <p:nvPr/>
        </p:nvSpPr>
        <p:spPr>
          <a:xfrm>
            <a:off x="889000" y="2921000"/>
            <a:ext cx="10414000" cy="254000"/>
          </a:xfrm>
          <a:prstGeom prst="roundRect">
            <a:avLst>
              <a:gd name="adj" fmla="val 25000"/>
            </a:avLst>
          </a:prstGeom>
          <a:solidFill>
            <a:srgbClr val="7FE0B0"/>
          </a:solidFill>
          <a:ln>
            <a:noFill/>
          </a:ln>
        </p:spPr>
        <p:txBody>
          <a:bodyPr/>
          <a:lstStyle/>
          <a:p/>
        </p:txBody>
      </p:sp>
      <p:sp>
        <p:nvSpPr>
          <p:cNvPr id="8" name="Row 2"/>
          <p:cNvSpPr txBox="1"/>
          <p:nvPr/>
        </p:nvSpPr>
        <p:spPr>
          <a:xfrm>
            <a:off x="889000" y="3327400"/>
            <a:ext cx="7498080" cy="203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en-US" sz="1100">
                <a:solidFill>
                  <a:srgbClr val="A7B4CB"/>
                </a:solidFill>
                <a:latin typeface="Segoe UI"/>
                <a:cs typeface="Segoe UI"/>
              </a:rPr>
              <a:t>People who asked for one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8387080" y="3327400"/>
            <a:ext cx="2915920" cy="203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/>
            <a:r>
              <a:rPr lang="en-US" sz="1100" b="1">
                <a:solidFill>
                  <a:srgbClr val="FFFFFF"/>
                </a:solidFill>
                <a:latin typeface="Consolas"/>
                <a:cs typeface="Consolas"/>
              </a:rPr>
              <a:t>212</a:t>
            </a:r>
          </a:p>
        </p:txBody>
      </p:sp>
      <p:sp>
        <p:nvSpPr>
          <p:cNvPr id="10" name="shape 10"/>
          <p:cNvSpPr/>
          <p:nvPr/>
        </p:nvSpPr>
        <p:spPr>
          <a:xfrm>
            <a:off x="889000" y="3594100"/>
            <a:ext cx="10414000" cy="254000"/>
          </a:xfrm>
          <a:prstGeom prst="roundRect">
            <a:avLst>
              <a:gd name="adj" fmla="val 25000"/>
            </a:avLst>
          </a:prstGeom>
          <a:solidFill>
            <a:srgbClr val="1C2B47"/>
          </a:solidFill>
          <a:ln>
            <a:noFill/>
          </a:ln>
        </p:spPr>
        <p:txBody>
          <a:bodyPr/>
          <a:lstStyle/>
          <a:p/>
        </p:txBody>
      </p:sp>
      <p:sp>
        <p:nvSpPr>
          <p:cNvPr id="11" name="shape 11"/>
          <p:cNvSpPr/>
          <p:nvPr/>
        </p:nvSpPr>
        <p:spPr>
          <a:xfrm>
            <a:off x="889000" y="3594100"/>
            <a:ext cx="1533172" cy="254000"/>
          </a:xfrm>
          <a:prstGeom prst="roundRect">
            <a:avLst>
              <a:gd name="adj" fmla="val 25000"/>
            </a:avLst>
          </a:prstGeom>
          <a:solidFill>
            <a:srgbClr val="6E97FF"/>
          </a:solidFill>
          <a:ln>
            <a:noFill/>
          </a:ln>
        </p:spPr>
        <p:txBody>
          <a:bodyPr/>
          <a:lstStyle/>
          <a:p/>
        </p:txBody>
      </p:sp>
      <p:sp>
        <p:nvSpPr>
          <p:cNvPr id="12" name="Row 3"/>
          <p:cNvSpPr txBox="1"/>
          <p:nvPr/>
        </p:nvSpPr>
        <p:spPr>
          <a:xfrm>
            <a:off x="889000" y="4000500"/>
            <a:ext cx="7498080" cy="203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en-US" sz="1100">
                <a:solidFill>
                  <a:srgbClr val="A7B4CB"/>
                </a:solidFill>
                <a:latin typeface="Segoe UI"/>
                <a:cs typeface="Segoe UI"/>
              </a:rPr>
              <a:t>Moved so far</a:t>
            </a:r>
          </a:p>
        </p:txBody>
      </p:sp>
      <p:sp>
        <p:nvSpPr>
          <p:cNvPr id="13" name="text 13"/>
          <p:cNvSpPr txBox="1"/>
          <p:nvPr/>
        </p:nvSpPr>
        <p:spPr>
          <a:xfrm>
            <a:off x="8387080" y="4000500"/>
            <a:ext cx="2915920" cy="203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/>
            <a:r>
              <a:rPr lang="en-US" sz="1100" b="1">
                <a:solidFill>
                  <a:srgbClr val="FFFFFF"/>
                </a:solidFill>
                <a:latin typeface="Consolas"/>
                <a:cs typeface="Consolas"/>
              </a:rPr>
              <a:t>3</a:t>
            </a:r>
          </a:p>
        </p:txBody>
      </p:sp>
      <p:sp>
        <p:nvSpPr>
          <p:cNvPr id="14" name="shape 14"/>
          <p:cNvSpPr/>
          <p:nvPr/>
        </p:nvSpPr>
        <p:spPr>
          <a:xfrm>
            <a:off x="889000" y="4267200"/>
            <a:ext cx="10414000" cy="254000"/>
          </a:xfrm>
          <a:prstGeom prst="roundRect">
            <a:avLst>
              <a:gd name="adj" fmla="val 25000"/>
            </a:avLst>
          </a:prstGeom>
          <a:solidFill>
            <a:srgbClr val="1C2B47"/>
          </a:solidFill>
          <a:ln>
            <a:noFill/>
          </a:ln>
        </p:spPr>
        <p:txBody>
          <a:bodyPr/>
          <a:lstStyle/>
          <a:p/>
        </p:txBody>
      </p:sp>
      <p:sp>
        <p:nvSpPr>
          <p:cNvPr id="15" name="shape 15"/>
          <p:cNvSpPr/>
          <p:nvPr/>
        </p:nvSpPr>
        <p:spPr>
          <a:xfrm>
            <a:off x="889000" y="4267200"/>
            <a:ext cx="127000" cy="254000"/>
          </a:xfrm>
          <a:prstGeom prst="roundRect">
            <a:avLst>
              <a:gd name="adj" fmla="val 50000"/>
            </a:avLst>
          </a:prstGeom>
          <a:solidFill>
            <a:srgbClr val="46C08A"/>
          </a:solidFill>
          <a:ln>
            <a:noFill/>
          </a:ln>
        </p:spPr>
        <p:txBody>
          <a:bodyPr/>
          <a:lstStyle/>
          <a:p/>
        </p:txBody>
      </p:sp>
      <p:sp>
        <p:nvSpPr>
          <p:cNvPr id="16" name="Caption"/>
          <p:cNvSpPr txBox="1"/>
          <p:nvPr/>
        </p:nvSpPr>
        <p:spPr>
          <a:xfrm>
            <a:off x="889000" y="4673600"/>
            <a:ext cx="10414000" cy="215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en-US" sz="1050">
                <a:solidFill>
                  <a:srgbClr val="A7B4CB"/>
                </a:solidFill>
                <a:latin typeface="Segoe UI"/>
                <a:cs typeface="Segoe UI"/>
              </a:rPr>
              <a:t>Seats and people on one scale — a seat moves only toward someone who asked.</a:t>
            </a:r>
          </a:p>
        </p:txBody>
      </p:sp>
      <p:sp>
        <p:nvSpPr>
          <p:cNvPr id="17" name="How it is counted"/>
          <p:cNvSpPr txBox="1"/>
          <p:nvPr/>
        </p:nvSpPr>
        <p:spPr>
          <a:xfrm>
            <a:off x="889000" y="6007100"/>
            <a:ext cx="7081520" cy="190500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algn="l"/>
            <a:r>
              <a:rPr lang="en-US" sz="1000">
                <a:solidFill>
                  <a:srgbClr val="A7B4CB"/>
                </a:solidFill>
                <a:latin typeface="Segoe UI"/>
                <a:cs typeface="Segoe UI"/>
              </a:rPr>
              <a:t>Each move verified on the next license read</a:t>
            </a:r>
          </a:p>
        </p:txBody>
      </p:sp>
      <p:sp>
        <p:nvSpPr>
          <p:cNvPr id="18" name="The scenario"/>
          <p:cNvSpPr txBox="1"/>
          <p:nvPr/>
        </p:nvSpPr>
        <p:spPr>
          <a:xfrm>
            <a:off x="7970520" y="6007100"/>
            <a:ext cx="3332480" cy="190500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algn="r"/>
            <a:r>
              <a:rPr lang="en-US" sz="1000">
                <a:solidFill>
                  <a:srgbClr val="A7B4CB"/>
                </a:solidFill>
                <a:latin typeface="Segoe UI"/>
                <a:cs typeface="Segoe UI"/>
              </a:rPr>
              <a:t>Aristo · illustrative Contoso scenario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8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he question"/>
          <p:cNvSpPr txBox="1"/>
          <p:nvPr/>
        </p:nvSpPr>
        <p:spPr>
          <a:xfrm>
            <a:off x="889000" y="660400"/>
            <a:ext cx="10414000" cy="190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en-US" sz="1000" b="1" cap="all" spc="100">
                <a:solidFill>
                  <a:srgbClr val="A7B4CB"/>
                </a:solidFill>
                <a:latin typeface="Segoe UI Semibold"/>
                <a:cs typeface="Segoe UI Semibold"/>
              </a:rPr>
              <a:t>The License Report · Contoso · question 4</a:t>
            </a:r>
          </a:p>
        </p:txBody>
      </p:sp>
      <p:sp>
        <p:nvSpPr>
          <p:cNvPr id="3" name="The claim"/>
          <p:cNvSpPr txBox="1"/>
          <p:nvPr/>
        </p:nvSpPr>
        <p:spPr>
          <a:xfrm>
            <a:off x="889000" y="1143000"/>
            <a:ext cx="6985000" cy="1346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2800">
                <a:solidFill>
                  <a:srgbClr val="FFFFFF"/>
                </a:solidFill>
                <a:latin typeface="Segoe UI Light"/>
                <a:cs typeface="Segoe UI Light"/>
              </a:rPr>
              <a:t>2,760 of 4,200 paid seats are active; 1,440 are waiting for a user — $43,200 a month, rerouted, never removed.</a:t>
            </a:r>
          </a:p>
        </p:txBody>
      </p:sp>
      <p:sp>
        <p:nvSpPr>
          <p:cNvPr id="4" name="Row 1"/>
          <p:cNvSpPr txBox="1"/>
          <p:nvPr/>
        </p:nvSpPr>
        <p:spPr>
          <a:xfrm>
            <a:off x="889000" y="2667000"/>
            <a:ext cx="7498080" cy="203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en-US" sz="1100">
                <a:solidFill>
                  <a:srgbClr val="A7B4CB"/>
                </a:solidFill>
                <a:latin typeface="Segoe UI"/>
                <a:cs typeface="Segoe UI"/>
              </a:rPr>
              <a:t>Seats in use today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8387080" y="2667000"/>
            <a:ext cx="2915920" cy="203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/>
            <a:r>
              <a:rPr lang="en-US" sz="1100" b="1">
                <a:solidFill>
                  <a:srgbClr val="FFFFFF"/>
                </a:solidFill>
                <a:latin typeface="Consolas"/>
                <a:cs typeface="Consolas"/>
              </a:rPr>
              <a:t>2,760</a:t>
            </a:r>
          </a:p>
        </p:txBody>
      </p:sp>
      <p:sp>
        <p:nvSpPr>
          <p:cNvPr id="6" name="shape 6"/>
          <p:cNvSpPr/>
          <p:nvPr/>
        </p:nvSpPr>
        <p:spPr>
          <a:xfrm>
            <a:off x="889000" y="2933700"/>
            <a:ext cx="10414000" cy="254000"/>
          </a:xfrm>
          <a:prstGeom prst="roundRect">
            <a:avLst>
              <a:gd name="adj" fmla="val 25000"/>
            </a:avLst>
          </a:prstGeom>
          <a:solidFill>
            <a:srgbClr val="1C2B47"/>
          </a:solidFill>
          <a:ln>
            <a:noFill/>
          </a:ln>
        </p:spPr>
        <p:txBody>
          <a:bodyPr/>
          <a:lstStyle/>
          <a:p/>
        </p:txBody>
      </p:sp>
      <p:sp>
        <p:nvSpPr>
          <p:cNvPr id="7" name="shape 7"/>
          <p:cNvSpPr/>
          <p:nvPr/>
        </p:nvSpPr>
        <p:spPr>
          <a:xfrm>
            <a:off x="889000" y="2933700"/>
            <a:ext cx="6843486" cy="254000"/>
          </a:xfrm>
          <a:prstGeom prst="roundRect">
            <a:avLst>
              <a:gd name="adj" fmla="val 25000"/>
            </a:avLst>
          </a:prstGeom>
          <a:solidFill>
            <a:srgbClr val="6E97FF"/>
          </a:solidFill>
          <a:ln>
            <a:noFill/>
          </a:ln>
        </p:spPr>
        <p:txBody>
          <a:bodyPr/>
          <a:lstStyle/>
          <a:p/>
        </p:txBody>
      </p:sp>
      <p:sp>
        <p:nvSpPr>
          <p:cNvPr id="8" name="Row 2"/>
          <p:cNvSpPr txBox="1"/>
          <p:nvPr/>
        </p:nvSpPr>
        <p:spPr>
          <a:xfrm>
            <a:off x="889000" y="3340100"/>
            <a:ext cx="7498080" cy="203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en-US" sz="1100">
                <a:solidFill>
                  <a:srgbClr val="A7B4CB"/>
                </a:solidFill>
                <a:latin typeface="Segoe UI"/>
                <a:cs typeface="Segoe UI"/>
              </a:rPr>
              <a:t>Seats waiting for a user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8387080" y="3340100"/>
            <a:ext cx="2915920" cy="203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/>
            <a:r>
              <a:rPr lang="en-US" sz="1100" b="1">
                <a:solidFill>
                  <a:srgbClr val="FFFFFF"/>
                </a:solidFill>
                <a:latin typeface="Consolas"/>
                <a:cs typeface="Consolas"/>
              </a:rPr>
              <a:t>1,440</a:t>
            </a:r>
          </a:p>
        </p:txBody>
      </p:sp>
      <p:sp>
        <p:nvSpPr>
          <p:cNvPr id="10" name="shape 10"/>
          <p:cNvSpPr/>
          <p:nvPr/>
        </p:nvSpPr>
        <p:spPr>
          <a:xfrm>
            <a:off x="889000" y="3606800"/>
            <a:ext cx="10414000" cy="254000"/>
          </a:xfrm>
          <a:prstGeom prst="roundRect">
            <a:avLst>
              <a:gd name="adj" fmla="val 25000"/>
            </a:avLst>
          </a:prstGeom>
          <a:solidFill>
            <a:srgbClr val="1C2B47"/>
          </a:solidFill>
          <a:ln>
            <a:noFill/>
          </a:ln>
        </p:spPr>
        <p:txBody>
          <a:bodyPr/>
          <a:lstStyle/>
          <a:p/>
        </p:txBody>
      </p:sp>
      <p:sp>
        <p:nvSpPr>
          <p:cNvPr id="11" name="shape 11"/>
          <p:cNvSpPr/>
          <p:nvPr/>
        </p:nvSpPr>
        <p:spPr>
          <a:xfrm>
            <a:off x="889000" y="3606800"/>
            <a:ext cx="3570514" cy="254000"/>
          </a:xfrm>
          <a:prstGeom prst="roundRect">
            <a:avLst>
              <a:gd name="adj" fmla="val 25000"/>
            </a:avLst>
          </a:prstGeom>
          <a:solidFill>
            <a:srgbClr val="7FE0B0"/>
          </a:solidFill>
          <a:ln>
            <a:noFill/>
          </a:ln>
        </p:spPr>
        <p:txBody>
          <a:bodyPr/>
          <a:lstStyle/>
          <a:p/>
        </p:txBody>
      </p:sp>
      <p:sp>
        <p:nvSpPr>
          <p:cNvPr id="12" name="Row 3"/>
          <p:cNvSpPr txBox="1"/>
          <p:nvPr/>
        </p:nvSpPr>
        <p:spPr>
          <a:xfrm>
            <a:off x="889000" y="4013200"/>
            <a:ext cx="7498080" cy="203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en-US" sz="1100">
                <a:solidFill>
                  <a:srgbClr val="A7B4CB"/>
                </a:solidFill>
                <a:latin typeface="Segoe UI"/>
                <a:cs typeface="Segoe UI"/>
              </a:rPr>
              <a:t>In Microsoft’s grace window</a:t>
            </a:r>
          </a:p>
        </p:txBody>
      </p:sp>
      <p:sp>
        <p:nvSpPr>
          <p:cNvPr id="13" name="text 13"/>
          <p:cNvSpPr txBox="1"/>
          <p:nvPr/>
        </p:nvSpPr>
        <p:spPr>
          <a:xfrm>
            <a:off x="8387080" y="4013200"/>
            <a:ext cx="2915920" cy="203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/>
            <a:r>
              <a:rPr lang="en-US" sz="1100" b="1">
                <a:solidFill>
                  <a:srgbClr val="FFFFFF"/>
                </a:solidFill>
                <a:latin typeface="Consolas"/>
                <a:cs typeface="Consolas"/>
              </a:rPr>
              <a:t>96</a:t>
            </a:r>
          </a:p>
        </p:txBody>
      </p:sp>
      <p:sp>
        <p:nvSpPr>
          <p:cNvPr id="14" name="shape 14"/>
          <p:cNvSpPr/>
          <p:nvPr/>
        </p:nvSpPr>
        <p:spPr>
          <a:xfrm>
            <a:off x="889000" y="4279900"/>
            <a:ext cx="10414000" cy="254000"/>
          </a:xfrm>
          <a:prstGeom prst="roundRect">
            <a:avLst>
              <a:gd name="adj" fmla="val 25000"/>
            </a:avLst>
          </a:prstGeom>
          <a:solidFill>
            <a:srgbClr val="1C2B47"/>
          </a:solidFill>
          <a:ln>
            <a:noFill/>
          </a:ln>
        </p:spPr>
        <p:txBody>
          <a:bodyPr/>
          <a:lstStyle/>
          <a:p/>
        </p:txBody>
      </p:sp>
      <p:sp>
        <p:nvSpPr>
          <p:cNvPr id="15" name="shape 15"/>
          <p:cNvSpPr/>
          <p:nvPr/>
        </p:nvSpPr>
        <p:spPr>
          <a:xfrm>
            <a:off x="889000" y="4279900"/>
            <a:ext cx="238034" cy="254000"/>
          </a:xfrm>
          <a:prstGeom prst="roundRect">
            <a:avLst>
              <a:gd name="adj" fmla="val 26677"/>
            </a:avLst>
          </a:prstGeom>
          <a:solidFill>
            <a:srgbClr val="B9F0D5"/>
          </a:solidFill>
          <a:ln>
            <a:noFill/>
          </a:ln>
        </p:spPr>
        <p:txBody>
          <a:bodyPr/>
          <a:lstStyle/>
          <a:p/>
        </p:txBody>
      </p:sp>
      <p:sp>
        <p:nvSpPr>
          <p:cNvPr id="16" name="Caption"/>
          <p:cNvSpPr txBox="1"/>
          <p:nvPr/>
        </p:nvSpPr>
        <p:spPr>
          <a:xfrm>
            <a:off x="889000" y="4686300"/>
            <a:ext cx="10414000" cy="215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en-US" sz="1050">
                <a:solidFill>
                  <a:srgbClr val="A7B4CB"/>
                </a:solidFill>
                <a:latin typeface="Segoe UI"/>
                <a:cs typeface="Segoe UI"/>
              </a:rPr>
              <a:t>On the scale of the 4,200 paid seats.</a:t>
            </a:r>
          </a:p>
        </p:txBody>
      </p:sp>
      <p:sp>
        <p:nvSpPr>
          <p:cNvPr id="17" name="How it is counted"/>
          <p:cNvSpPr txBox="1"/>
          <p:nvPr/>
        </p:nvSpPr>
        <p:spPr>
          <a:xfrm>
            <a:off x="889000" y="6007100"/>
            <a:ext cx="7081520" cy="190500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algn="l"/>
            <a:r>
              <a:rPr lang="en-US" sz="1000">
                <a:solidFill>
                  <a:srgbClr val="A7B4CB"/>
                </a:solidFill>
                <a:latin typeface="Segoe UI"/>
                <a:cs typeface="Segoe UI"/>
              </a:rPr>
              <a:t>The illustrative renewal date · counted fresh on every read</a:t>
            </a:r>
          </a:p>
        </p:txBody>
      </p:sp>
      <p:sp>
        <p:nvSpPr>
          <p:cNvPr id="18" name="The scenario"/>
          <p:cNvSpPr txBox="1"/>
          <p:nvPr/>
        </p:nvSpPr>
        <p:spPr>
          <a:xfrm>
            <a:off x="7970520" y="6007100"/>
            <a:ext cx="3332480" cy="190500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algn="r"/>
            <a:r>
              <a:rPr lang="en-US" sz="1000">
                <a:solidFill>
                  <a:srgbClr val="A7B4CB"/>
                </a:solidFill>
                <a:latin typeface="Segoe UI"/>
                <a:cs typeface="Segoe UI"/>
              </a:rPr>
              <a:t>Aristo · illustrative Contoso scenario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8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he question"/>
          <p:cNvSpPr txBox="1"/>
          <p:nvPr/>
        </p:nvSpPr>
        <p:spPr>
          <a:xfrm>
            <a:off x="889000" y="660400"/>
            <a:ext cx="10414000" cy="190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en-US" sz="1000" b="1" cap="all" spc="100">
                <a:solidFill>
                  <a:srgbClr val="A7B4CB"/>
                </a:solidFill>
                <a:latin typeface="Segoe UI Semibold"/>
                <a:cs typeface="Segoe UI Semibold"/>
              </a:rPr>
              <a:t>The License Report · Contoso · question 5</a:t>
            </a:r>
          </a:p>
        </p:txBody>
      </p:sp>
      <p:sp>
        <p:nvSpPr>
          <p:cNvPr id="3" name="The claim"/>
          <p:cNvSpPr txBox="1"/>
          <p:nvPr/>
        </p:nvSpPr>
        <p:spPr>
          <a:xfrm>
            <a:off x="889000" y="1143000"/>
            <a:ext cx="6985000" cy="920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2800" b="1">
                <a:solidFill>
                  <a:srgbClr val="FFFFFF"/>
                </a:solidFill>
                <a:latin typeface="Segoe UI Semibold"/>
                <a:cs typeface="Segoe UI Semibold"/>
              </a:rPr>
              <a:t>$43,200 a month</a:t>
            </a:r>
            <a:r>
              <a:rPr lang="en-US" sz="2800">
                <a:solidFill>
                  <a:srgbClr val="FFFFFF"/>
                </a:solidFill>
                <a:latin typeface="Segoe UI Light"/>
                <a:cs typeface="Segoe UI Light"/>
              </a:rPr>
              <a:t> in licenses, each waiting for the people who asked for them.</a:t>
            </a:r>
          </a:p>
        </p:txBody>
      </p:sp>
      <p:sp>
        <p:nvSpPr>
          <p:cNvPr id="4" name="What is counted"/>
          <p:cNvSpPr txBox="1"/>
          <p:nvPr/>
        </p:nvSpPr>
        <p:spPr>
          <a:xfrm>
            <a:off x="889000" y="2654300"/>
            <a:ext cx="7289800" cy="203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en-US" sz="1100">
                <a:solidFill>
                  <a:srgbClr val="A7B4CB"/>
                </a:solidFill>
                <a:latin typeface="Segoe UI"/>
                <a:cs typeface="Segoe UI"/>
              </a:rPr>
              <a:t>4,200 paid Copilot seats</a:t>
            </a:r>
          </a:p>
        </p:txBody>
      </p:sp>
      <p:sp>
        <p:nvSpPr>
          <p:cNvPr id="5" name="Basis"/>
          <p:cNvSpPr txBox="1"/>
          <p:nvPr/>
        </p:nvSpPr>
        <p:spPr>
          <a:xfrm>
            <a:off x="8178800" y="2654300"/>
            <a:ext cx="3124200" cy="203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/>
            <a:r>
              <a:rPr lang="en-US" sz="1100">
                <a:solidFill>
                  <a:srgbClr val="FFFFFF"/>
                </a:solidFill>
                <a:latin typeface="Consolas"/>
                <a:cs typeface="Consolas"/>
              </a:rPr>
              <a:t>counted</a:t>
            </a:r>
          </a:p>
        </p:txBody>
      </p:sp>
      <p:sp>
        <p:nvSpPr>
          <p:cNvPr id="6" name="The seats, to scale"/>
          <p:cNvSpPr/>
          <p:nvPr/>
        </p:nvSpPr>
        <p:spPr>
          <a:xfrm>
            <a:off x="889000" y="2914650"/>
            <a:ext cx="10414000" cy="406400"/>
          </a:xfrm>
          <a:prstGeom prst="roundRect">
            <a:avLst>
              <a:gd name="adj" fmla="val 18750"/>
            </a:avLst>
          </a:prstGeom>
          <a:solidFill>
            <a:srgbClr val="B9F0D5"/>
          </a:solidFill>
          <a:ln>
            <a:noFill/>
          </a:ln>
        </p:spPr>
        <p:txBody>
          <a:bodyPr/>
          <a:lstStyle/>
          <a:p/>
        </p:txBody>
      </p:sp>
      <p:sp>
        <p:nvSpPr>
          <p:cNvPr id="7" name="shape 7"/>
          <p:cNvSpPr/>
          <p:nvPr/>
        </p:nvSpPr>
        <p:spPr>
          <a:xfrm>
            <a:off x="889000" y="2914650"/>
            <a:ext cx="10018268" cy="406400"/>
          </a:xfrm>
          <a:prstGeom prst="roundRect">
            <a:avLst>
              <a:gd name="adj" fmla="val 18750"/>
            </a:avLst>
          </a:prstGeom>
          <a:solidFill>
            <a:srgbClr val="7FE0B0"/>
          </a:solidFill>
          <a:ln>
            <a:noFill/>
          </a:ln>
        </p:spPr>
        <p:txBody>
          <a:bodyPr/>
          <a:lstStyle/>
          <a:p/>
        </p:txBody>
      </p:sp>
      <p:sp>
        <p:nvSpPr>
          <p:cNvPr id="8" name="shape 8"/>
          <p:cNvSpPr/>
          <p:nvPr/>
        </p:nvSpPr>
        <p:spPr>
          <a:xfrm>
            <a:off x="10831068" y="2914650"/>
            <a:ext cx="76200" cy="406400"/>
          </a:xfrm>
          <a:prstGeom prst="rect">
            <a:avLst/>
          </a:prstGeom>
          <a:solidFill>
            <a:srgbClr val="7FE0B0"/>
          </a:solidFill>
          <a:ln>
            <a:noFill/>
          </a:ln>
        </p:spPr>
        <p:txBody>
          <a:bodyPr/>
          <a:lstStyle/>
          <a:p/>
        </p:txBody>
      </p:sp>
      <p:sp>
        <p:nvSpPr>
          <p:cNvPr id="9" name="shape 9"/>
          <p:cNvSpPr/>
          <p:nvPr/>
        </p:nvSpPr>
        <p:spPr>
          <a:xfrm>
            <a:off x="889000" y="2914650"/>
            <a:ext cx="6841998" cy="406400"/>
          </a:xfrm>
          <a:prstGeom prst="roundRect">
            <a:avLst>
              <a:gd name="adj" fmla="val 18750"/>
            </a:avLst>
          </a:prstGeom>
          <a:solidFill>
            <a:srgbClr val="2A4575"/>
          </a:solidFill>
          <a:ln>
            <a:noFill/>
          </a:ln>
        </p:spPr>
        <p:txBody>
          <a:bodyPr/>
          <a:lstStyle/>
          <a:p/>
        </p:txBody>
      </p:sp>
      <p:sp>
        <p:nvSpPr>
          <p:cNvPr id="10" name="shape 10"/>
          <p:cNvSpPr/>
          <p:nvPr/>
        </p:nvSpPr>
        <p:spPr>
          <a:xfrm>
            <a:off x="7654798" y="2914650"/>
            <a:ext cx="76200" cy="406400"/>
          </a:xfrm>
          <a:prstGeom prst="rect">
            <a:avLst/>
          </a:prstGeom>
          <a:solidFill>
            <a:srgbClr val="2A4575"/>
          </a:solidFill>
          <a:ln>
            <a:noFill/>
          </a:ln>
        </p:spPr>
        <p:txBody>
          <a:bodyPr/>
          <a:lstStyle/>
          <a:p/>
        </p:txBody>
      </p:sp>
      <p:sp>
        <p:nvSpPr>
          <p:cNvPr id="11" name="Segment 1"/>
          <p:cNvSpPr txBox="1"/>
          <p:nvPr/>
        </p:nvSpPr>
        <p:spPr>
          <a:xfrm>
            <a:off x="1003300" y="2914650"/>
            <a:ext cx="6727698" cy="4064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/>
            <a:r>
              <a:rPr lang="en-US" sz="1000" b="1">
                <a:solidFill>
                  <a:srgbClr val="FFFFFF"/>
                </a:solidFill>
                <a:latin typeface="Consolas"/>
                <a:cs typeface="Consolas"/>
              </a:rPr>
              <a:t>2,760 active</a:t>
            </a:r>
          </a:p>
        </p:txBody>
      </p:sp>
      <p:sp>
        <p:nvSpPr>
          <p:cNvPr id="12" name="Segment 2"/>
          <p:cNvSpPr txBox="1"/>
          <p:nvPr/>
        </p:nvSpPr>
        <p:spPr>
          <a:xfrm>
            <a:off x="7845298" y="2914650"/>
            <a:ext cx="3061970" cy="4064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/>
            <a:r>
              <a:rPr lang="en-US" sz="1000" b="1">
                <a:solidFill>
                  <a:srgbClr val="0A1830"/>
                </a:solidFill>
                <a:latin typeface="Consolas"/>
                <a:cs typeface="Consolas"/>
              </a:rPr>
              <a:t>1,280 not used yet</a:t>
            </a:r>
          </a:p>
        </p:txBody>
      </p:sp>
      <p:sp>
        <p:nvSpPr>
          <p:cNvPr id="13" name="The legend"/>
          <p:cNvSpPr txBox="1"/>
          <p:nvPr/>
        </p:nvSpPr>
        <p:spPr>
          <a:xfrm>
            <a:off x="889000" y="3435350"/>
            <a:ext cx="10414000" cy="215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en-US" sz="1050" b="1">
                <a:solidFill>
                  <a:srgbClr val="FFFFFF"/>
                </a:solidFill>
                <a:latin typeface="Consolas"/>
                <a:cs typeface="Consolas"/>
              </a:rPr>
              <a:t>1,280</a:t>
            </a:r>
            <a:r>
              <a:rPr lang="en-US" sz="1050">
                <a:solidFill>
                  <a:srgbClr val="A7B4CB"/>
                </a:solidFill>
                <a:latin typeface="Segoe UI"/>
                <a:cs typeface="Segoe UI"/>
              </a:rPr>
              <a:t> assigned, not used yet</a:t>
            </a:r>
            <a:r>
              <a:rPr lang="en-US" sz="1050">
                <a:solidFill>
                  <a:srgbClr val="A7B4CB"/>
                </a:solidFill>
                <a:latin typeface="Segoe UI"/>
                <a:cs typeface="Segoe UI"/>
              </a:rPr>
              <a:t>      </a:t>
            </a:r>
            <a:r>
              <a:rPr lang="en-US" sz="1050" b="1">
                <a:solidFill>
                  <a:srgbClr val="FFFFFF"/>
                </a:solidFill>
                <a:latin typeface="Consolas"/>
                <a:cs typeface="Consolas"/>
              </a:rPr>
              <a:t>160</a:t>
            </a:r>
            <a:r>
              <a:rPr lang="en-US" sz="1050">
                <a:solidFill>
                  <a:srgbClr val="A7B4CB"/>
                </a:solidFill>
                <a:latin typeface="Segoe UI"/>
                <a:cs typeface="Segoe UI"/>
              </a:rPr>
              <a:t> never given to anyone</a:t>
            </a:r>
            <a:r>
              <a:rPr lang="en-US" sz="1050">
                <a:solidFill>
                  <a:srgbClr val="A7B4CB"/>
                </a:solidFill>
                <a:latin typeface="Segoe UI"/>
                <a:cs typeface="Segoe UI"/>
              </a:rPr>
              <a:t>      </a:t>
            </a:r>
            <a:r>
              <a:rPr lang="en-US" sz="1050">
                <a:solidFill>
                  <a:srgbClr val="A7B4CB"/>
                </a:solidFill>
                <a:latin typeface="Segoe UI"/>
                <a:cs typeface="Segoe UI"/>
              </a:rPr>
              <a:t>1,440 × $30 = </a:t>
            </a:r>
            <a:r>
              <a:rPr lang="en-US" sz="1050" b="1">
                <a:solidFill>
                  <a:srgbClr val="FFFFFF"/>
                </a:solidFill>
                <a:latin typeface="Consolas"/>
                <a:cs typeface="Consolas"/>
              </a:rPr>
              <a:t>$43,200</a:t>
            </a:r>
            <a:r>
              <a:rPr lang="en-US" sz="1050">
                <a:solidFill>
                  <a:srgbClr val="A7B4CB"/>
                </a:solidFill>
                <a:latin typeface="Segoe UI"/>
                <a:cs typeface="Segoe UI"/>
              </a:rPr>
              <a:t> a month · rerouted, never removed</a:t>
            </a:r>
          </a:p>
        </p:txBody>
      </p:sp>
      <p:sp>
        <p:nvSpPr>
          <p:cNvPr id="14" name="How it is counted"/>
          <p:cNvSpPr txBox="1"/>
          <p:nvPr/>
        </p:nvSpPr>
        <p:spPr>
          <a:xfrm>
            <a:off x="889000" y="6007100"/>
            <a:ext cx="7081520" cy="190500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algn="l"/>
            <a:r>
              <a:rPr lang="en-US" sz="1000">
                <a:solidFill>
                  <a:srgbClr val="A7B4CB"/>
                </a:solidFill>
                <a:latin typeface="Segoe UI"/>
                <a:cs typeface="Segoe UI"/>
              </a:rPr>
              <a:t>Counted from the license records · seats priced at the $30 default until your own price is set</a:t>
            </a:r>
          </a:p>
        </p:txBody>
      </p:sp>
      <p:sp>
        <p:nvSpPr>
          <p:cNvPr id="15" name="The scenario"/>
          <p:cNvSpPr txBox="1"/>
          <p:nvPr/>
        </p:nvSpPr>
        <p:spPr>
          <a:xfrm>
            <a:off x="7970520" y="6007100"/>
            <a:ext cx="3332480" cy="190500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algn="r"/>
            <a:r>
              <a:rPr lang="en-US" sz="1000">
                <a:solidFill>
                  <a:srgbClr val="A7B4CB"/>
                </a:solidFill>
                <a:latin typeface="Segoe UI"/>
                <a:cs typeface="Segoe UI"/>
              </a:rPr>
              <a:t>Aristo · illustrative Contoso scenario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8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he question"/>
          <p:cNvSpPr txBox="1"/>
          <p:nvPr/>
        </p:nvSpPr>
        <p:spPr>
          <a:xfrm>
            <a:off x="889000" y="660400"/>
            <a:ext cx="10414000" cy="190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en-US" sz="1000" b="1" cap="all" spc="100">
                <a:solidFill>
                  <a:srgbClr val="A7B4CB"/>
                </a:solidFill>
                <a:latin typeface="Segoe UI Semibold"/>
                <a:cs typeface="Segoe UI Semibold"/>
              </a:rPr>
              <a:t>The License Report · Contoso · the method</a:t>
            </a:r>
          </a:p>
        </p:txBody>
      </p:sp>
      <p:sp>
        <p:nvSpPr>
          <p:cNvPr id="3" name="The claim"/>
          <p:cNvSpPr txBox="1"/>
          <p:nvPr/>
        </p:nvSpPr>
        <p:spPr>
          <a:xfrm>
            <a:off x="889000" y="1143000"/>
            <a:ext cx="6985000" cy="920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2800">
                <a:solidFill>
                  <a:srgbClr val="FFFFFF"/>
                </a:solidFill>
                <a:latin typeface="Segoe UI Light"/>
                <a:cs typeface="Segoe UI Light"/>
              </a:rPr>
              <a:t>Every figure in this report is </a:t>
            </a:r>
            <a:r>
              <a:rPr lang="en-US" sz="2800" b="1">
                <a:solidFill>
                  <a:srgbClr val="FFFFFF"/>
                </a:solidFill>
                <a:latin typeface="Segoe UI Semibold"/>
                <a:cs typeface="Segoe UI Semibold"/>
              </a:rPr>
              <a:t>counted, estimated or assumed</a:t>
            </a:r>
            <a:r>
              <a:rPr lang="en-US" sz="2800">
                <a:solidFill>
                  <a:srgbClr val="FFFFFF"/>
                </a:solidFill>
                <a:latin typeface="Segoe UI Light"/>
                <a:cs typeface="Segoe UI Light"/>
              </a:rPr>
              <a:t> — and says which.</a:t>
            </a:r>
          </a:p>
        </p:txBody>
      </p:sp>
      <p:sp>
        <p:nvSpPr>
          <p:cNvPr id="4" name="What is counted"/>
          <p:cNvSpPr txBox="1"/>
          <p:nvPr/>
        </p:nvSpPr>
        <p:spPr>
          <a:xfrm>
            <a:off x="889000" y="2654300"/>
            <a:ext cx="7289800" cy="203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en-US" sz="1100">
                <a:solidFill>
                  <a:srgbClr val="A7B4CB"/>
                </a:solidFill>
                <a:latin typeface="Segoe UI"/>
                <a:cs typeface="Segoe UI"/>
              </a:rPr>
              <a:t>4,200 paid Copilot seats</a:t>
            </a:r>
          </a:p>
        </p:txBody>
      </p:sp>
      <p:sp>
        <p:nvSpPr>
          <p:cNvPr id="5" name="Basis"/>
          <p:cNvSpPr txBox="1"/>
          <p:nvPr/>
        </p:nvSpPr>
        <p:spPr>
          <a:xfrm>
            <a:off x="8178800" y="2654300"/>
            <a:ext cx="3124200" cy="203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/>
            <a:r>
              <a:rPr lang="en-US" sz="1100">
                <a:solidFill>
                  <a:srgbClr val="FFFFFF"/>
                </a:solidFill>
                <a:latin typeface="Consolas"/>
                <a:cs typeface="Consolas"/>
              </a:rPr>
              <a:t>counted</a:t>
            </a:r>
          </a:p>
        </p:txBody>
      </p:sp>
      <p:sp>
        <p:nvSpPr>
          <p:cNvPr id="6" name="The seats, to scale"/>
          <p:cNvSpPr/>
          <p:nvPr/>
        </p:nvSpPr>
        <p:spPr>
          <a:xfrm>
            <a:off x="889000" y="2914650"/>
            <a:ext cx="10414000" cy="406400"/>
          </a:xfrm>
          <a:prstGeom prst="roundRect">
            <a:avLst>
              <a:gd name="adj" fmla="val 18750"/>
            </a:avLst>
          </a:prstGeom>
          <a:solidFill>
            <a:srgbClr val="B9F0D5"/>
          </a:solidFill>
          <a:ln>
            <a:noFill/>
          </a:ln>
        </p:spPr>
        <p:txBody>
          <a:bodyPr/>
          <a:lstStyle/>
          <a:p/>
        </p:txBody>
      </p:sp>
      <p:sp>
        <p:nvSpPr>
          <p:cNvPr id="7" name="shape 7"/>
          <p:cNvSpPr/>
          <p:nvPr/>
        </p:nvSpPr>
        <p:spPr>
          <a:xfrm>
            <a:off x="889000" y="2914650"/>
            <a:ext cx="10018268" cy="406400"/>
          </a:xfrm>
          <a:prstGeom prst="roundRect">
            <a:avLst>
              <a:gd name="adj" fmla="val 18750"/>
            </a:avLst>
          </a:prstGeom>
          <a:solidFill>
            <a:srgbClr val="7FE0B0"/>
          </a:solidFill>
          <a:ln>
            <a:noFill/>
          </a:ln>
        </p:spPr>
        <p:txBody>
          <a:bodyPr/>
          <a:lstStyle/>
          <a:p/>
        </p:txBody>
      </p:sp>
      <p:sp>
        <p:nvSpPr>
          <p:cNvPr id="8" name="shape 8"/>
          <p:cNvSpPr/>
          <p:nvPr/>
        </p:nvSpPr>
        <p:spPr>
          <a:xfrm>
            <a:off x="10831068" y="2914650"/>
            <a:ext cx="76200" cy="406400"/>
          </a:xfrm>
          <a:prstGeom prst="rect">
            <a:avLst/>
          </a:prstGeom>
          <a:solidFill>
            <a:srgbClr val="7FE0B0"/>
          </a:solidFill>
          <a:ln>
            <a:noFill/>
          </a:ln>
        </p:spPr>
        <p:txBody>
          <a:bodyPr/>
          <a:lstStyle/>
          <a:p/>
        </p:txBody>
      </p:sp>
      <p:sp>
        <p:nvSpPr>
          <p:cNvPr id="9" name="shape 9"/>
          <p:cNvSpPr/>
          <p:nvPr/>
        </p:nvSpPr>
        <p:spPr>
          <a:xfrm>
            <a:off x="889000" y="2914650"/>
            <a:ext cx="6841998" cy="406400"/>
          </a:xfrm>
          <a:prstGeom prst="roundRect">
            <a:avLst>
              <a:gd name="adj" fmla="val 18750"/>
            </a:avLst>
          </a:prstGeom>
          <a:solidFill>
            <a:srgbClr val="2A4575"/>
          </a:solidFill>
          <a:ln>
            <a:noFill/>
          </a:ln>
        </p:spPr>
        <p:txBody>
          <a:bodyPr/>
          <a:lstStyle/>
          <a:p/>
        </p:txBody>
      </p:sp>
      <p:sp>
        <p:nvSpPr>
          <p:cNvPr id="10" name="shape 10"/>
          <p:cNvSpPr/>
          <p:nvPr/>
        </p:nvSpPr>
        <p:spPr>
          <a:xfrm>
            <a:off x="7654798" y="2914650"/>
            <a:ext cx="76200" cy="406400"/>
          </a:xfrm>
          <a:prstGeom prst="rect">
            <a:avLst/>
          </a:prstGeom>
          <a:solidFill>
            <a:srgbClr val="2A4575"/>
          </a:solidFill>
          <a:ln>
            <a:noFill/>
          </a:ln>
        </p:spPr>
        <p:txBody>
          <a:bodyPr/>
          <a:lstStyle/>
          <a:p/>
        </p:txBody>
      </p:sp>
      <p:sp>
        <p:nvSpPr>
          <p:cNvPr id="11" name="Segment 1"/>
          <p:cNvSpPr txBox="1"/>
          <p:nvPr/>
        </p:nvSpPr>
        <p:spPr>
          <a:xfrm>
            <a:off x="1003300" y="2914650"/>
            <a:ext cx="6727698" cy="4064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/>
            <a:r>
              <a:rPr lang="en-US" sz="1000" b="1">
                <a:solidFill>
                  <a:srgbClr val="FFFFFF"/>
                </a:solidFill>
                <a:latin typeface="Consolas"/>
                <a:cs typeface="Consolas"/>
              </a:rPr>
              <a:t>2,760 in use</a:t>
            </a:r>
          </a:p>
        </p:txBody>
      </p:sp>
      <p:sp>
        <p:nvSpPr>
          <p:cNvPr id="12" name="Segment 2"/>
          <p:cNvSpPr txBox="1"/>
          <p:nvPr/>
        </p:nvSpPr>
        <p:spPr>
          <a:xfrm>
            <a:off x="7845298" y="2914650"/>
            <a:ext cx="3061970" cy="4064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/>
            <a:r>
              <a:rPr lang="en-US" sz="1000" b="1">
                <a:solidFill>
                  <a:srgbClr val="0A1830"/>
                </a:solidFill>
                <a:latin typeface="Consolas"/>
                <a:cs typeface="Consolas"/>
              </a:rPr>
              <a:t>1,280 not used yet</a:t>
            </a:r>
          </a:p>
        </p:txBody>
      </p:sp>
      <p:sp>
        <p:nvSpPr>
          <p:cNvPr id="13" name="The legend"/>
          <p:cNvSpPr txBox="1"/>
          <p:nvPr/>
        </p:nvSpPr>
        <p:spPr>
          <a:xfrm>
            <a:off x="889000" y="3435350"/>
            <a:ext cx="10414000" cy="215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en-US" sz="1050">
                <a:solidFill>
                  <a:srgbClr val="A7B4CB"/>
                </a:solidFill>
                <a:latin typeface="Segoe UI"/>
                <a:cs typeface="Segoe UI"/>
              </a:rPr>
              <a:t>In use this period </a:t>
            </a:r>
            <a:r>
              <a:rPr lang="en-US" sz="1050" b="1">
                <a:solidFill>
                  <a:srgbClr val="FFFFFF"/>
                </a:solidFill>
                <a:latin typeface="Consolas"/>
                <a:cs typeface="Consolas"/>
              </a:rPr>
              <a:t>2,760</a:t>
            </a:r>
            <a:r>
              <a:rPr lang="en-US" sz="1050">
                <a:solidFill>
                  <a:srgbClr val="A7B4CB"/>
                </a:solidFill>
                <a:latin typeface="Segoe UI"/>
                <a:cs typeface="Segoe UI"/>
              </a:rPr>
              <a:t> </a:t>
            </a:r>
            <a:r>
              <a:rPr lang="en-US" sz="1050">
                <a:solidFill>
                  <a:srgbClr val="A7B4CB"/>
                </a:solidFill>
                <a:latin typeface="Segoe UI"/>
                <a:cs typeface="Segoe UI"/>
              </a:rPr>
              <a:t>      </a:t>
            </a:r>
            <a:r>
              <a:rPr lang="en-US" sz="1050">
                <a:solidFill>
                  <a:srgbClr val="A7B4CB"/>
                </a:solidFill>
                <a:latin typeface="Segoe UI"/>
                <a:cs typeface="Segoe UI"/>
              </a:rPr>
              <a:t>Assigned, not used yet </a:t>
            </a:r>
            <a:r>
              <a:rPr lang="en-US" sz="1050" b="1">
                <a:solidFill>
                  <a:srgbClr val="FFFFFF"/>
                </a:solidFill>
                <a:latin typeface="Consolas"/>
                <a:cs typeface="Consolas"/>
              </a:rPr>
              <a:t>1,280</a:t>
            </a:r>
            <a:r>
              <a:rPr lang="en-US" sz="1050">
                <a:solidFill>
                  <a:srgbClr val="A7B4CB"/>
                </a:solidFill>
                <a:latin typeface="Segoe UI"/>
                <a:cs typeface="Segoe UI"/>
              </a:rPr>
              <a:t> </a:t>
            </a:r>
            <a:r>
              <a:rPr lang="en-US" sz="1050">
                <a:solidFill>
                  <a:srgbClr val="A7B4CB"/>
                </a:solidFill>
                <a:latin typeface="Segoe UI"/>
                <a:cs typeface="Segoe UI"/>
              </a:rPr>
              <a:t>      </a:t>
            </a:r>
            <a:r>
              <a:rPr lang="en-US" sz="1050">
                <a:solidFill>
                  <a:srgbClr val="A7B4CB"/>
                </a:solidFill>
                <a:latin typeface="Segoe UI"/>
                <a:cs typeface="Segoe UI"/>
              </a:rPr>
              <a:t>Never given to anyone </a:t>
            </a:r>
            <a:r>
              <a:rPr lang="en-US" sz="1050" b="1">
                <a:solidFill>
                  <a:srgbClr val="FFFFFF"/>
                </a:solidFill>
                <a:latin typeface="Consolas"/>
                <a:cs typeface="Consolas"/>
              </a:rPr>
              <a:t>160</a:t>
            </a:r>
            <a:r>
              <a:rPr lang="en-US" sz="1050">
                <a:solidFill>
                  <a:srgbClr val="A7B4CB"/>
                </a:solidFill>
                <a:latin typeface="Segoe UI"/>
                <a:cs typeface="Segoe UI"/>
              </a:rPr>
              <a:t> </a:t>
            </a:r>
          </a:p>
        </p:txBody>
      </p:sp>
      <p:sp>
        <p:nvSpPr>
          <p:cNvPr id="14" name="How it is counted"/>
          <p:cNvSpPr txBox="1"/>
          <p:nvPr/>
        </p:nvSpPr>
        <p:spPr>
          <a:xfrm>
            <a:off x="889000" y="6007100"/>
            <a:ext cx="7081520" cy="190500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algn="l"/>
            <a:r>
              <a:rPr lang="en-US" sz="1000">
                <a:solidFill>
                  <a:srgbClr val="A7B4CB"/>
                </a:solidFill>
                <a:latin typeface="Segoe UI"/>
                <a:cs typeface="Segoe UI"/>
              </a:rPr>
              <a:t>Counted · estimate · assumption — and how to firm it up</a:t>
            </a:r>
          </a:p>
        </p:txBody>
      </p:sp>
      <p:sp>
        <p:nvSpPr>
          <p:cNvPr id="15" name="The scenario"/>
          <p:cNvSpPr txBox="1"/>
          <p:nvPr/>
        </p:nvSpPr>
        <p:spPr>
          <a:xfrm>
            <a:off x="7970520" y="6007100"/>
            <a:ext cx="3332480" cy="190500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algn="r"/>
            <a:r>
              <a:rPr lang="en-US" sz="1000">
                <a:solidFill>
                  <a:srgbClr val="A7B4CB"/>
                </a:solidFill>
                <a:latin typeface="Segoe UI"/>
                <a:cs typeface="Segoe UI"/>
              </a:rPr>
              <a:t>Aristo · illustrative Contoso scenario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risto">
  <a:themeElements>
    <a:clrScheme name="Aristo">
      <a:dk1>
        <a:srgbClr val="0D1626"/>
      </a:dk1>
      <a:lt1>
        <a:srgbClr val="F5F7FA"/>
      </a:lt1>
      <a:dk2>
        <a:srgbClr val="0B1020"/>
      </a:dk2>
      <a:lt2>
        <a:srgbClr val="8FA0B8"/>
      </a:lt2>
      <a:accent1>
        <a:srgbClr val="3D7BFF"/>
      </a:accent1>
      <a:accent2>
        <a:srgbClr val="3FB68B"/>
      </a:accent2>
      <a:accent3>
        <a:srgbClr val="8FA0B8"/>
      </a:accent3>
      <a:accent4>
        <a:srgbClr val="3D7BFF"/>
      </a:accent4>
      <a:accent5>
        <a:srgbClr val="3FB68B"/>
      </a:accent5>
      <a:accent6>
        <a:srgbClr val="8FA0B8"/>
      </a:accent6>
      <a:hlink>
        <a:srgbClr val="3D7BFF"/>
      </a:hlink>
      <a:folHlink>
        <a:srgbClr val="8FA0B8"/>
      </a:folHlink>
    </a:clrScheme>
    <a:fontScheme name="Aristo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Aristo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