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b2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FRONTIER FIRM REPORT · PREPARED EXCLUSIVELY FOR CONTOSO</a:t>
            </a:r>
          </a:p>
        </p:txBody>
      </p:sp>
      <p:sp>
        <p:nvSpPr>
          <p:cNvPr id="3" name="r3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tb4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3400">
                <a:solidFill>
                  <a:srgbClr val="F5F7FA"/>
                </a:solidFill>
                <a:latin typeface="Segoe UI"/>
              </a:rPr>
              <a:t>Contoso is </a:t>
            </a:r>
            <a:r>
              <a:rPr lang="en-US" sz="3400" b="1">
                <a:solidFill>
                  <a:srgbClr val="3D7BFF"/>
                </a:solidFill>
                <a:latin typeface="Segoe UI"/>
              </a:rPr>
              <a:t>Advancing</a:t>
            </a:r>
            <a:r>
              <a:rPr lang="en-US" sz="3400">
                <a:solidFill>
                  <a:srgbClr val="F5F7FA"/>
                </a:solidFill>
                <a:latin typeface="Segoe UI"/>
              </a:rPr>
              <a:t> — a security review of what Aristo reads</a:t>
            </a:r>
          </a:p>
        </p:txBody>
      </p:sp>
      <p:grpSp>
        <p:nvGrpSpPr>
          <p:cNvPr id="52" name="inst-standing-52" descr="aristo-instrument kind=standing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grpSp>
          <p:nvGrpSpPr>
            <p:cNvPr id="9" name="inst-dial-9" descr="aristo-instrument kind=dial cx=2376000 cy=2376000 canvas=0.0675"/>
            <p:cNvGrpSpPr/>
            <p:nvPr/>
          </p:nvGrpSpPr>
          <p:grpSpPr>
            <a:xfrm>
              <a:off x="900000" y="2348000"/>
              <a:ext cx="2376000" cy="2376000"/>
              <a:chOff x="900000" y="2348000"/>
              <a:chExt cx="2376000" cy="2376000"/>
            </a:xfrm>
          </p:grpSpPr>
          <p:sp>
            <p:nvSpPr>
              <p:cNvPr id="5" name="arc5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6199000"/>
                  <a:gd name="adj3" fmla="val 9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6" name="arc6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1448000"/>
                  <a:gd name="adj3" fmla="val 9000"/>
                </a:avLst>
              </a:prstGeom>
              <a:solidFill>
                <a:srgbClr val="3D7BFF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7" name="tb7"/>
              <p:cNvSpPr txBox="1"/>
              <p:nvPr/>
            </p:nvSpPr>
            <p:spPr>
              <a:xfrm>
                <a:off x="900000" y="2965760"/>
                <a:ext cx="2376000" cy="855360"/>
              </a:xfrm>
              <a:prstGeom prst="rect">
                <a:avLst/>
              </a:prstGeom>
              <a:noFill/>
            </p:spPr>
            <p:txBody>
              <a:bodyPr wrap="square" anchor="ctr">
                <a:normAutofit/>
              </a:bodyPr>
              <a:lstStyle/>
              <a:p>
                <a:pPr algn="ctr"/>
                <a:r>
                  <a:rPr lang="en-US" sz="4800" b="1">
                    <a:solidFill>
                      <a:srgbClr val="F5F7FA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8" name="tb8"/>
              <p:cNvSpPr txBox="1"/>
              <p:nvPr/>
            </p:nvSpPr>
            <p:spPr>
              <a:xfrm>
                <a:off x="900000" y="3773600"/>
                <a:ext cx="2376000" cy="47520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300">
                    <a:solidFill>
                      <a:srgbClr val="8FA0B8"/>
                    </a:solidFill>
                    <a:latin typeface="Segoe UI"/>
                  </a:rPr>
                  <a:t>of 100 · Advancing</a:t>
                </a:r>
              </a:p>
            </p:txBody>
          </p:sp>
        </p:grpSp>
        <p:grpSp>
          <p:nvGrpSpPr>
            <p:cNvPr id="51" name="inst-scale-51" descr="aristo-instrument kind=scale cx=7516000 cy=2904000 canvas=0.2610"/>
            <p:cNvGrpSpPr/>
            <p:nvPr/>
          </p:nvGrpSpPr>
          <p:grpSpPr>
            <a:xfrm>
              <a:off x="3776000" y="2282000"/>
              <a:ext cx="7516000" cy="2904000"/>
              <a:chOff x="3776000" y="2282000"/>
              <a:chExt cx="7516000" cy="2904000"/>
            </a:xfrm>
          </p:grpSpPr>
          <p:sp>
            <p:nvSpPr>
              <p:cNvPr id="10" name="rail10"/>
              <p:cNvSpPr/>
              <p:nvPr/>
            </p:nvSpPr>
            <p:spPr>
              <a:xfrm>
                <a:off x="3776000" y="3353275"/>
                <a:ext cx="7516000" cy="471350"/>
              </a:xfrm>
              <a:prstGeom prst="roundRect">
                <a:avLst>
                  <a:gd name="adj" fmla="val 24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1" name="band11"/>
              <p:cNvSpPr/>
              <p:nvPr/>
            </p:nvSpPr>
            <p:spPr>
              <a:xfrm>
                <a:off x="3776000" y="3353275"/>
                <a:ext cx="2217220" cy="471350"/>
              </a:xfrm>
              <a:prstGeom prst="rect">
                <a:avLst/>
              </a:prstGeom>
              <a:solidFill>
                <a:srgbClr val="D95757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2" name="tb12"/>
              <p:cNvSpPr txBox="1"/>
              <p:nvPr/>
            </p:nvSpPr>
            <p:spPr>
              <a:xfrm>
                <a:off x="39658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Emerging</a:t>
                </a:r>
              </a:p>
            </p:txBody>
          </p:sp>
          <p:sp>
            <p:nvSpPr>
              <p:cNvPr id="13" name="band13"/>
              <p:cNvSpPr/>
              <p:nvPr/>
            </p:nvSpPr>
            <p:spPr>
              <a:xfrm>
                <a:off x="5993220" y="3353275"/>
                <a:ext cx="1879000" cy="471350"/>
              </a:xfrm>
              <a:prstGeom prst="rect">
                <a:avLst/>
              </a:prstGeom>
              <a:solidFill>
                <a:srgbClr val="D9A62E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4" name="tb14"/>
              <p:cNvSpPr txBox="1"/>
              <p:nvPr/>
            </p:nvSpPr>
            <p:spPr>
              <a:xfrm>
                <a:off x="60327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Developing</a:t>
                </a:r>
              </a:p>
            </p:txBody>
          </p:sp>
          <p:sp>
            <p:nvSpPr>
              <p:cNvPr id="15" name="bandLive15"/>
              <p:cNvSpPr/>
              <p:nvPr/>
            </p:nvSpPr>
            <p:spPr>
              <a:xfrm>
                <a:off x="7872220" y="3353275"/>
                <a:ext cx="2254800" cy="471350"/>
              </a:xfrm>
              <a:prstGeom prst="rect">
                <a:avLst/>
              </a:prstGeom>
              <a:solidFill>
                <a:srgbClr val="3D7BFF">
                  <a:alpha val="95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6" name="tb16"/>
              <p:cNvSpPr txBox="1"/>
              <p:nvPr/>
            </p:nvSpPr>
            <p:spPr>
              <a:xfrm>
                <a:off x="80996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b="1" spc="110" cap="all">
                    <a:solidFill>
                      <a:srgbClr val="F5F7FA"/>
                    </a:solidFill>
                    <a:latin typeface="Segoe UI"/>
                  </a:rPr>
                  <a:t>Advancing</a:t>
                </a:r>
              </a:p>
            </p:txBody>
          </p:sp>
          <p:sp>
            <p:nvSpPr>
              <p:cNvPr id="17" name="band17"/>
              <p:cNvSpPr/>
              <p:nvPr/>
            </p:nvSpPr>
            <p:spPr>
              <a:xfrm>
                <a:off x="10127020" y="3353275"/>
                <a:ext cx="1164980" cy="471350"/>
              </a:xfrm>
              <a:prstGeom prst="rect">
                <a:avLst/>
              </a:prstGeom>
              <a:solidFill>
                <a:srgbClr val="3FB68B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8" name="tb18"/>
              <p:cNvSpPr txBox="1"/>
              <p:nvPr/>
            </p:nvSpPr>
            <p:spPr>
              <a:xfrm>
                <a:off x="982830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Frontier</a:t>
                </a:r>
              </a:p>
            </p:txBody>
          </p:sp>
          <p:sp>
            <p:nvSpPr>
              <p:cNvPr id="19" name="tick19"/>
              <p:cNvSpPr/>
              <p:nvPr/>
            </p:nvSpPr>
            <p:spPr>
              <a:xfrm>
                <a:off x="3776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0" name="tick20"/>
              <p:cNvSpPr/>
              <p:nvPr/>
            </p:nvSpPr>
            <p:spPr>
              <a:xfrm>
                <a:off x="4151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1" name="tick21"/>
              <p:cNvSpPr/>
              <p:nvPr/>
            </p:nvSpPr>
            <p:spPr>
              <a:xfrm>
                <a:off x="4527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2" name="tick22"/>
              <p:cNvSpPr/>
              <p:nvPr/>
            </p:nvSpPr>
            <p:spPr>
              <a:xfrm>
                <a:off x="4903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3" name="tick23"/>
              <p:cNvSpPr/>
              <p:nvPr/>
            </p:nvSpPr>
            <p:spPr>
              <a:xfrm>
                <a:off x="5279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" name="tick24"/>
              <p:cNvSpPr/>
              <p:nvPr/>
            </p:nvSpPr>
            <p:spPr>
              <a:xfrm>
                <a:off x="5655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5" name="tick25"/>
              <p:cNvSpPr/>
              <p:nvPr/>
            </p:nvSpPr>
            <p:spPr>
              <a:xfrm>
                <a:off x="6030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6" name="tick26"/>
              <p:cNvSpPr/>
              <p:nvPr/>
            </p:nvSpPr>
            <p:spPr>
              <a:xfrm>
                <a:off x="6406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7" name="tick27"/>
              <p:cNvSpPr/>
              <p:nvPr/>
            </p:nvSpPr>
            <p:spPr>
              <a:xfrm>
                <a:off x="6782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8" name="tick28"/>
              <p:cNvSpPr/>
              <p:nvPr/>
            </p:nvSpPr>
            <p:spPr>
              <a:xfrm>
                <a:off x="7158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9" name="tick29"/>
              <p:cNvSpPr/>
              <p:nvPr/>
            </p:nvSpPr>
            <p:spPr>
              <a:xfrm>
                <a:off x="7534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0" name="tick30"/>
              <p:cNvSpPr/>
              <p:nvPr/>
            </p:nvSpPr>
            <p:spPr>
              <a:xfrm>
                <a:off x="7909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1" name="tick31"/>
              <p:cNvSpPr/>
              <p:nvPr/>
            </p:nvSpPr>
            <p:spPr>
              <a:xfrm>
                <a:off x="8285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2" name="tick32"/>
              <p:cNvSpPr/>
              <p:nvPr/>
            </p:nvSpPr>
            <p:spPr>
              <a:xfrm>
                <a:off x="8661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3" name="tick33"/>
              <p:cNvSpPr/>
              <p:nvPr/>
            </p:nvSpPr>
            <p:spPr>
              <a:xfrm>
                <a:off x="9037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4" name="tick34"/>
              <p:cNvSpPr/>
              <p:nvPr/>
            </p:nvSpPr>
            <p:spPr>
              <a:xfrm>
                <a:off x="9413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5" name="tick35"/>
              <p:cNvSpPr/>
              <p:nvPr/>
            </p:nvSpPr>
            <p:spPr>
              <a:xfrm>
                <a:off x="9788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6" name="tick36"/>
              <p:cNvSpPr/>
              <p:nvPr/>
            </p:nvSpPr>
            <p:spPr>
              <a:xfrm>
                <a:off x="10164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7" name="tick37"/>
              <p:cNvSpPr/>
              <p:nvPr/>
            </p:nvSpPr>
            <p:spPr>
              <a:xfrm>
                <a:off x="10540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8" name="tick38"/>
              <p:cNvSpPr/>
              <p:nvPr/>
            </p:nvSpPr>
            <p:spPr>
              <a:xfrm>
                <a:off x="10916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9" name="tick39"/>
              <p:cNvSpPr/>
              <p:nvPr/>
            </p:nvSpPr>
            <p:spPr>
              <a:xfrm>
                <a:off x="11292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0" name="tb40"/>
              <p:cNvSpPr txBox="1"/>
              <p:nvPr/>
            </p:nvSpPr>
            <p:spPr>
              <a:xfrm>
                <a:off x="3776000" y="3964625"/>
                <a:ext cx="168232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l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0</a:t>
                </a:r>
              </a:p>
            </p:txBody>
          </p:sp>
          <p:sp>
            <p:nvSpPr>
              <p:cNvPr id="41" name="tb41"/>
              <p:cNvSpPr txBox="1"/>
              <p:nvPr/>
            </p:nvSpPr>
            <p:spPr>
              <a:xfrm>
                <a:off x="5907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30</a:t>
                </a:r>
              </a:p>
            </p:txBody>
          </p:sp>
          <p:sp>
            <p:nvSpPr>
              <p:cNvPr id="42" name="tb42"/>
              <p:cNvSpPr txBox="1"/>
              <p:nvPr/>
            </p:nvSpPr>
            <p:spPr>
              <a:xfrm>
                <a:off x="7786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55</a:t>
                </a:r>
              </a:p>
            </p:txBody>
          </p:sp>
          <p:sp>
            <p:nvSpPr>
              <p:cNvPr id="43" name="tb43"/>
              <p:cNvSpPr txBox="1"/>
              <p:nvPr/>
            </p:nvSpPr>
            <p:spPr>
              <a:xfrm>
                <a:off x="100413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85</a:t>
                </a:r>
              </a:p>
            </p:txBody>
          </p:sp>
          <p:sp>
            <p:nvSpPr>
              <p:cNvPr id="44" name="tb44"/>
              <p:cNvSpPr txBox="1"/>
              <p:nvPr/>
            </p:nvSpPr>
            <p:spPr>
              <a:xfrm>
                <a:off x="10967304" y="3964625"/>
                <a:ext cx="324696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100</a:t>
                </a:r>
              </a:p>
            </p:txBody>
          </p:sp>
          <p:sp>
            <p:nvSpPr>
              <p:cNvPr id="45" name="markerPill45"/>
              <p:cNvSpPr/>
              <p:nvPr/>
            </p:nvSpPr>
            <p:spPr>
              <a:xfrm>
                <a:off x="9326240" y="2282000"/>
                <a:ext cx="624480" cy="557050"/>
              </a:xfrm>
              <a:prstGeom prst="roundRect">
                <a:avLst>
                  <a:gd name="adj" fmla="val 30000"/>
                </a:avLst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6" name="tb46"/>
              <p:cNvSpPr txBox="1"/>
              <p:nvPr/>
            </p:nvSpPr>
            <p:spPr>
              <a:xfrm>
                <a:off x="9326240" y="2359987"/>
                <a:ext cx="624480" cy="55705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rgbClr val="0D1626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47" name="markerPoint47"/>
              <p:cNvSpPr/>
              <p:nvPr/>
            </p:nvSpPr>
            <p:spPr>
              <a:xfrm rot="10800000">
                <a:off x="9528480" y="3163275"/>
                <a:ext cx="220000" cy="190000"/>
              </a:xfrm>
              <a:prstGeom prst="triangle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8" name="markerBlade48"/>
              <p:cNvSpPr/>
              <p:nvPr/>
            </p:nvSpPr>
            <p:spPr>
              <a:xfrm>
                <a:off x="9612480" y="3313275"/>
                <a:ext cx="52000" cy="551350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9" name="tb49"/>
              <p:cNvSpPr txBox="1"/>
              <p:nvPr/>
            </p:nvSpPr>
            <p:spPr>
              <a:xfrm>
                <a:off x="3776000" y="5011375"/>
                <a:ext cx="7516000" cy="174625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The Frontier Scale · Emerging 0–29 · Developing 30–54 · Advancing 55–84 · Frontier 85–100</a:t>
                </a:r>
              </a:p>
            </p:txBody>
          </p:sp>
          <p:sp>
            <p:nvSpPr>
              <p:cNvPr id="50" name="tb50"/>
              <p:cNvSpPr txBox="1"/>
              <p:nvPr/>
            </p:nvSpPr>
            <p:spPr>
              <a:xfrm>
                <a:off x="3776000" y="4524499"/>
                <a:ext cx="7516000" cy="396876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250">
                    <a:solidFill>
                      <a:srgbClr val="8FA0B8"/>
                    </a:solidFill>
                    <a:latin typeface="Segoe UI"/>
                  </a:rPr>
                  <a:t>Estimate; a pillar is self-reported. Live view 24 September 2026 · Last counted Run #4 2026-09-24 · next assessment due 2026-10-21</a:t>
                </a:r>
              </a:p>
            </p:txBody>
          </p:sp>
        </p:grpSp>
      </p:grpSp>
      <p:sp>
        <p:nvSpPr>
          <p:cNvPr id="53" name="tb53"/>
          <p:cNvSpPr txBox="1"/>
          <p:nvPr/>
        </p:nvSpPr>
        <p:spPr>
          <a:xfrm>
            <a:off x="900000" y="5490000"/>
            <a:ext cx="10392000" cy="7747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F5F7FA"/>
                </a:solidFill>
                <a:latin typeface="Segoe UI"/>
              </a:rPr>
              <a:t>This deck regenerates from the live view and carries its completed assessment evidence — no one prepared it.</a:t>
            </a:r>
          </a:p>
          <a:p>
            <a:pPr>
              <a:spcBef>
                <a:spcPts val="600"/>
              </a:spcBef>
            </a:pPr>
            <a:r>
              <a:rPr lang="en-US" sz="1200">
                <a:solidFill>
                  <a:srgbClr val="8FA0B8"/>
                </a:solidFill>
                <a:latin typeface="Segoe UI"/>
              </a:rPr>
              <a:t>Copilot seats · agents &amp; credits — counted from the tenant's own signals, never estimated.</a:t>
            </a:r>
          </a:p>
        </p:txBody>
      </p:sp>
      <p:sp>
        <p:nvSpPr>
          <p:cNvPr id="54" name="tb54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9" name="tb99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EXACT ACCESS LIST</a:t>
            </a:r>
          </a:p>
        </p:txBody>
      </p:sp>
      <p:sp>
        <p:nvSpPr>
          <p:cNvPr id="100" name="r100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01" name="tb101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Across your organization every scope Aristo asks for is a read — 6 lenses.</a:t>
            </a:r>
          </a:p>
        </p:txBody>
      </p:sp>
      <p:grpSp>
        <p:nvGrpSpPr>
          <p:cNvPr id="98" name="inst-lamps-98" descr="aristo-instrument kind=lamps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55" name="housing55"/>
            <p:cNvSpPr/>
            <p:nvPr/>
          </p:nvSpPr>
          <p:spPr>
            <a:xfrm>
              <a:off x="1295661" y="2150000"/>
              <a:ext cx="470393" cy="1237875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56" name="lensOff56"/>
            <p:cNvSpPr/>
            <p:nvPr/>
          </p:nvSpPr>
          <p:spPr>
            <a:xfrm>
              <a:off x="1408556" y="2261409"/>
              <a:ext cx="244604" cy="244604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57" name="lensOff57"/>
            <p:cNvSpPr/>
            <p:nvPr/>
          </p:nvSpPr>
          <p:spPr>
            <a:xfrm>
              <a:off x="1408556" y="2646636"/>
              <a:ext cx="244604" cy="244604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58" name="halo58"/>
            <p:cNvSpPr/>
            <p:nvPr/>
          </p:nvSpPr>
          <p:spPr>
            <a:xfrm>
              <a:off x="1332729" y="2956035"/>
              <a:ext cx="396258" cy="396258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9" name="lensOn59"/>
            <p:cNvSpPr/>
            <p:nvPr/>
          </p:nvSpPr>
          <p:spPr>
            <a:xfrm>
              <a:off x="1408556" y="3031862"/>
              <a:ext cx="244604" cy="244604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0" name="tb60"/>
            <p:cNvSpPr txBox="1"/>
            <p:nvPr/>
          </p:nvSpPr>
          <p:spPr>
            <a:xfrm>
              <a:off x="900000" y="3527875"/>
              <a:ext cx="1261714" cy="59975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900" b="1">
                  <a:solidFill>
                    <a:srgbClr val="F5F7FA"/>
                  </a:solidFill>
                  <a:latin typeface="Segoe UI"/>
                </a:rPr>
                <a:t>Reports.Read.All</a:t>
              </a:r>
            </a:p>
            <a:p>
              <a:pPr algn="ctr">
                <a:spcBef>
                  <a:spcPts val="500"/>
                </a:spcBef>
              </a:pPr>
              <a:r>
                <a:rPr lang="en-US" sz="800">
                  <a:solidFill>
                    <a:srgbClr val="8FA0B8"/>
                  </a:solidFill>
                  <a:latin typeface="Segoe UI"/>
                </a:rPr>
                <a:t>read-only</a:t>
              </a:r>
            </a:p>
          </p:txBody>
        </p:sp>
        <p:sp>
          <p:nvSpPr>
            <p:cNvPr id="61" name="housing61"/>
            <p:cNvSpPr/>
            <p:nvPr/>
          </p:nvSpPr>
          <p:spPr>
            <a:xfrm>
              <a:off x="2817375" y="2150000"/>
              <a:ext cx="470393" cy="1237875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2" name="lensOff62"/>
            <p:cNvSpPr/>
            <p:nvPr/>
          </p:nvSpPr>
          <p:spPr>
            <a:xfrm>
              <a:off x="2930270" y="2261409"/>
              <a:ext cx="244604" cy="244604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3" name="lensOff63"/>
            <p:cNvSpPr/>
            <p:nvPr/>
          </p:nvSpPr>
          <p:spPr>
            <a:xfrm>
              <a:off x="2930270" y="2646636"/>
              <a:ext cx="244604" cy="244604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4" name="halo64"/>
            <p:cNvSpPr/>
            <p:nvPr/>
          </p:nvSpPr>
          <p:spPr>
            <a:xfrm>
              <a:off x="2854443" y="2956035"/>
              <a:ext cx="396258" cy="396258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5" name="lensOn65"/>
            <p:cNvSpPr/>
            <p:nvPr/>
          </p:nvSpPr>
          <p:spPr>
            <a:xfrm>
              <a:off x="2930270" y="3031862"/>
              <a:ext cx="244604" cy="244604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6" name="tb66"/>
            <p:cNvSpPr txBox="1"/>
            <p:nvPr/>
          </p:nvSpPr>
          <p:spPr>
            <a:xfrm>
              <a:off x="2421714" y="3527875"/>
              <a:ext cx="1261714" cy="59975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900" b="1">
                  <a:solidFill>
                    <a:srgbClr val="F5F7FA"/>
                  </a:solidFill>
                  <a:latin typeface="Segoe UI"/>
                </a:rPr>
                <a:t>ReportSettings.Read.All</a:t>
              </a:r>
            </a:p>
            <a:p>
              <a:pPr algn="ctr">
                <a:spcBef>
                  <a:spcPts val="500"/>
                </a:spcBef>
              </a:pPr>
              <a:r>
                <a:rPr lang="en-US" sz="800">
                  <a:solidFill>
                    <a:srgbClr val="8FA0B8"/>
                  </a:solidFill>
                  <a:latin typeface="Segoe UI"/>
                </a:rPr>
                <a:t>read-only</a:t>
              </a:r>
            </a:p>
          </p:txBody>
        </p:sp>
        <p:sp>
          <p:nvSpPr>
            <p:cNvPr id="67" name="housing67"/>
            <p:cNvSpPr/>
            <p:nvPr/>
          </p:nvSpPr>
          <p:spPr>
            <a:xfrm>
              <a:off x="4339089" y="2150000"/>
              <a:ext cx="470393" cy="1237875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8" name="lensOff68"/>
            <p:cNvSpPr/>
            <p:nvPr/>
          </p:nvSpPr>
          <p:spPr>
            <a:xfrm>
              <a:off x="4451984" y="2261409"/>
              <a:ext cx="244604" cy="244604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9" name="lensOff69"/>
            <p:cNvSpPr/>
            <p:nvPr/>
          </p:nvSpPr>
          <p:spPr>
            <a:xfrm>
              <a:off x="4451984" y="2646636"/>
              <a:ext cx="244604" cy="244604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0" name="halo70"/>
            <p:cNvSpPr/>
            <p:nvPr/>
          </p:nvSpPr>
          <p:spPr>
            <a:xfrm>
              <a:off x="4376157" y="2956035"/>
              <a:ext cx="396258" cy="396258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71" name="lensOn71"/>
            <p:cNvSpPr/>
            <p:nvPr/>
          </p:nvSpPr>
          <p:spPr>
            <a:xfrm>
              <a:off x="4451984" y="3031862"/>
              <a:ext cx="244604" cy="244604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2" name="tb72"/>
            <p:cNvSpPr txBox="1"/>
            <p:nvPr/>
          </p:nvSpPr>
          <p:spPr>
            <a:xfrm>
              <a:off x="3943428" y="3527875"/>
              <a:ext cx="1261714" cy="59975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900" b="1">
                  <a:solidFill>
                    <a:srgbClr val="F5F7FA"/>
                  </a:solidFill>
                  <a:latin typeface="Segoe UI"/>
                </a:rPr>
                <a:t>User.Read.All</a:t>
              </a:r>
            </a:p>
            <a:p>
              <a:pPr algn="ctr">
                <a:spcBef>
                  <a:spcPts val="500"/>
                </a:spcBef>
              </a:pPr>
              <a:r>
                <a:rPr lang="en-US" sz="800">
                  <a:solidFill>
                    <a:srgbClr val="8FA0B8"/>
                  </a:solidFill>
                  <a:latin typeface="Segoe UI"/>
                </a:rPr>
                <a:t>read-only</a:t>
              </a:r>
            </a:p>
          </p:txBody>
        </p:sp>
        <p:sp>
          <p:nvSpPr>
            <p:cNvPr id="73" name="housing73"/>
            <p:cNvSpPr/>
            <p:nvPr/>
          </p:nvSpPr>
          <p:spPr>
            <a:xfrm>
              <a:off x="5860803" y="2150000"/>
              <a:ext cx="470393" cy="1237875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4" name="lensOff74"/>
            <p:cNvSpPr/>
            <p:nvPr/>
          </p:nvSpPr>
          <p:spPr>
            <a:xfrm>
              <a:off x="5973698" y="2261409"/>
              <a:ext cx="244604" cy="244604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5" name="lensOff75"/>
            <p:cNvSpPr/>
            <p:nvPr/>
          </p:nvSpPr>
          <p:spPr>
            <a:xfrm>
              <a:off x="5973698" y="2646636"/>
              <a:ext cx="244604" cy="244604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6" name="halo76"/>
            <p:cNvSpPr/>
            <p:nvPr/>
          </p:nvSpPr>
          <p:spPr>
            <a:xfrm>
              <a:off x="5897871" y="2956035"/>
              <a:ext cx="396258" cy="396258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77" name="lensOn77"/>
            <p:cNvSpPr/>
            <p:nvPr/>
          </p:nvSpPr>
          <p:spPr>
            <a:xfrm>
              <a:off x="5973698" y="3031862"/>
              <a:ext cx="244604" cy="244604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8" name="tb78"/>
            <p:cNvSpPr txBox="1"/>
            <p:nvPr/>
          </p:nvSpPr>
          <p:spPr>
            <a:xfrm>
              <a:off x="5465142" y="3527875"/>
              <a:ext cx="1261714" cy="59975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900" b="1">
                  <a:solidFill>
                    <a:srgbClr val="F5F7FA"/>
                  </a:solidFill>
                  <a:latin typeface="Segoe UI"/>
                </a:rPr>
                <a:t>Organization.Read.All</a:t>
              </a:r>
            </a:p>
            <a:p>
              <a:pPr algn="ctr">
                <a:spcBef>
                  <a:spcPts val="500"/>
                </a:spcBef>
              </a:pPr>
              <a:r>
                <a:rPr lang="en-US" sz="800">
                  <a:solidFill>
                    <a:srgbClr val="8FA0B8"/>
                  </a:solidFill>
                  <a:latin typeface="Segoe UI"/>
                </a:rPr>
                <a:t>read-only</a:t>
              </a:r>
            </a:p>
          </p:txBody>
        </p:sp>
        <p:sp>
          <p:nvSpPr>
            <p:cNvPr id="79" name="housing79"/>
            <p:cNvSpPr/>
            <p:nvPr/>
          </p:nvSpPr>
          <p:spPr>
            <a:xfrm>
              <a:off x="7382517" y="2150000"/>
              <a:ext cx="470393" cy="1237875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0" name="lensOff80"/>
            <p:cNvSpPr/>
            <p:nvPr/>
          </p:nvSpPr>
          <p:spPr>
            <a:xfrm>
              <a:off x="7495412" y="2261409"/>
              <a:ext cx="244604" cy="244604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1" name="lensOff81"/>
            <p:cNvSpPr/>
            <p:nvPr/>
          </p:nvSpPr>
          <p:spPr>
            <a:xfrm>
              <a:off x="7495412" y="2646636"/>
              <a:ext cx="244604" cy="244604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2" name="halo82"/>
            <p:cNvSpPr/>
            <p:nvPr/>
          </p:nvSpPr>
          <p:spPr>
            <a:xfrm>
              <a:off x="7419585" y="2956035"/>
              <a:ext cx="396258" cy="396258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3" name="lensOn83"/>
            <p:cNvSpPr/>
            <p:nvPr/>
          </p:nvSpPr>
          <p:spPr>
            <a:xfrm>
              <a:off x="7495412" y="3031862"/>
              <a:ext cx="244604" cy="244604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4" name="tb84"/>
            <p:cNvSpPr txBox="1"/>
            <p:nvPr/>
          </p:nvSpPr>
          <p:spPr>
            <a:xfrm>
              <a:off x="6986856" y="3527875"/>
              <a:ext cx="1261714" cy="59975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900" b="1">
                  <a:solidFill>
                    <a:srgbClr val="F5F7FA"/>
                  </a:solidFill>
                  <a:latin typeface="Segoe UI"/>
                </a:rPr>
                <a:t>ServiceMessage.Read.All</a:t>
              </a:r>
            </a:p>
            <a:p>
              <a:pPr algn="ctr">
                <a:spcBef>
                  <a:spcPts val="500"/>
                </a:spcBef>
              </a:pPr>
              <a:r>
                <a:rPr lang="en-US" sz="800">
                  <a:solidFill>
                    <a:srgbClr val="8FA0B8"/>
                  </a:solidFill>
                  <a:latin typeface="Segoe UI"/>
                </a:rPr>
                <a:t>read-only</a:t>
              </a:r>
            </a:p>
          </p:txBody>
        </p:sp>
        <p:sp>
          <p:nvSpPr>
            <p:cNvPr id="85" name="housing85"/>
            <p:cNvSpPr/>
            <p:nvPr/>
          </p:nvSpPr>
          <p:spPr>
            <a:xfrm>
              <a:off x="8904231" y="2150000"/>
              <a:ext cx="470393" cy="1237875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6" name="lensOff86"/>
            <p:cNvSpPr/>
            <p:nvPr/>
          </p:nvSpPr>
          <p:spPr>
            <a:xfrm>
              <a:off x="9017126" y="2261409"/>
              <a:ext cx="244604" cy="244604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7" name="lensOff87"/>
            <p:cNvSpPr/>
            <p:nvPr/>
          </p:nvSpPr>
          <p:spPr>
            <a:xfrm>
              <a:off x="9017126" y="2646636"/>
              <a:ext cx="244604" cy="244604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8" name="halo88"/>
            <p:cNvSpPr/>
            <p:nvPr/>
          </p:nvSpPr>
          <p:spPr>
            <a:xfrm>
              <a:off x="8941299" y="2956035"/>
              <a:ext cx="396258" cy="396258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9" name="lensOn89"/>
            <p:cNvSpPr/>
            <p:nvPr/>
          </p:nvSpPr>
          <p:spPr>
            <a:xfrm>
              <a:off x="9017126" y="3031862"/>
              <a:ext cx="244604" cy="244604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90" name="tb90"/>
            <p:cNvSpPr txBox="1"/>
            <p:nvPr/>
          </p:nvSpPr>
          <p:spPr>
            <a:xfrm>
              <a:off x="8508570" y="3527875"/>
              <a:ext cx="1261714" cy="59975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900" b="1">
                  <a:solidFill>
                    <a:srgbClr val="F5F7FA"/>
                  </a:solidFill>
                  <a:latin typeface="Segoe UI"/>
                </a:rPr>
                <a:t>CopilotPackages.Read.All</a:t>
              </a:r>
            </a:p>
            <a:p>
              <a:pPr algn="ctr">
                <a:spcBef>
                  <a:spcPts val="500"/>
                </a:spcBef>
              </a:pPr>
              <a:r>
                <a:rPr lang="en-US" sz="800">
                  <a:solidFill>
                    <a:srgbClr val="8FA0B8"/>
                  </a:solidFill>
                  <a:latin typeface="Segoe UI"/>
                </a:rPr>
                <a:t>optional read</a:t>
              </a:r>
            </a:p>
          </p:txBody>
        </p:sp>
        <p:sp>
          <p:nvSpPr>
            <p:cNvPr id="91" name="housing91"/>
            <p:cNvSpPr/>
            <p:nvPr/>
          </p:nvSpPr>
          <p:spPr>
            <a:xfrm>
              <a:off x="10425945" y="2150000"/>
              <a:ext cx="470393" cy="1237875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92" name="lensOff92"/>
            <p:cNvSpPr/>
            <p:nvPr/>
          </p:nvSpPr>
          <p:spPr>
            <a:xfrm>
              <a:off x="10538840" y="2261409"/>
              <a:ext cx="244604" cy="244604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93" name="lensOff93"/>
            <p:cNvSpPr/>
            <p:nvPr/>
          </p:nvSpPr>
          <p:spPr>
            <a:xfrm>
              <a:off x="10538840" y="2646636"/>
              <a:ext cx="244604" cy="244604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94" name="halo94"/>
            <p:cNvSpPr/>
            <p:nvPr/>
          </p:nvSpPr>
          <p:spPr>
            <a:xfrm>
              <a:off x="10463013" y="2956035"/>
              <a:ext cx="396258" cy="396258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5" name="lensOn95"/>
            <p:cNvSpPr/>
            <p:nvPr/>
          </p:nvSpPr>
          <p:spPr>
            <a:xfrm>
              <a:off x="10538840" y="3031862"/>
              <a:ext cx="244604" cy="244604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96" name="tb96"/>
            <p:cNvSpPr txBox="1"/>
            <p:nvPr/>
          </p:nvSpPr>
          <p:spPr>
            <a:xfrm>
              <a:off x="10030284" y="3527875"/>
              <a:ext cx="1261714" cy="59975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900" b="1">
                  <a:solidFill>
                    <a:srgbClr val="F5F7FA"/>
                  </a:solidFill>
                  <a:latin typeface="Segoe UI"/>
                </a:rPr>
                <a:t>Delegated permissions</a:t>
              </a:r>
            </a:p>
            <a:p>
              <a:pPr algn="ctr">
                <a:spcBef>
                  <a:spcPts val="500"/>
                </a:spcBef>
              </a:pPr>
              <a:r>
                <a:rPr lang="en-US" sz="800">
                  <a:solidFill>
                    <a:srgbClr val="8FA0B8"/>
                  </a:solidFill>
                  <a:latin typeface="Segoe UI"/>
                </a:rPr>
                <a:t>as the person, when asked</a:t>
              </a:r>
            </a:p>
          </p:txBody>
        </p:sp>
        <p:sp>
          <p:nvSpPr>
            <p:cNvPr id="97" name="tb97"/>
            <p:cNvSpPr txBox="1"/>
            <p:nvPr/>
          </p:nvSpPr>
          <p:spPr>
            <a:xfrm>
              <a:off x="900000" y="4227625"/>
              <a:ext cx="10392000" cy="1222375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Reports.Read.All — Copilot usage signals — which seats are active vs ready to activate. Aggregate, k-anonymous (five or more).   ·   ReportSettings.Read.All — Honors your tenant’s display-name concealment setting — we follow your policy, never override it.   ·   User.Read.All — Department grouping so leaders see teams, never individuals.   ·   Organization.Read.All — Licenses bought and assigned — the License Report’s estate.   ·   ServiceMessage.Read.All — Your own Message Center — which Copilot capabilities are landing in your tenant.   ·   CopilotPackages.Read.All — Your Copilot agent inventory; setup is complete without it.   ·   Delegated permissions — User.Read, offline_access, Mail.Read, Mail.Send and Calendars.Read: a person’s own profile, mail and calendar, only when they ask; mail is sent only when they press send.</a:t>
              </a:r>
            </a:p>
          </p:txBody>
        </p:sp>
      </p:grpSp>
      <p:sp>
        <p:nvSpPr>
          <p:cNvPr id="102" name="tb102"/>
          <p:cNvSpPr txBox="1"/>
          <p:nvPr/>
        </p:nvSpPr>
        <p:spPr>
          <a:xfrm>
            <a:off x="900000" y="5742000"/>
            <a:ext cx="10392000" cy="508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Consent once in Entra, and revoke there the moment you want to — every Graph call stops immediately.</a:t>
            </a:r>
          </a:p>
        </p:txBody>
      </p:sp>
      <p:sp>
        <p:nvSpPr>
          <p:cNvPr id="103" name="tb103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9" name="tb119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SCAN COVERAGE</a:t>
            </a:r>
          </a:p>
        </p:txBody>
      </p:sp>
      <p:sp>
        <p:nvSpPr>
          <p:cNvPr id="120" name="r120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21" name="tb121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000" b="1">
                <a:solidFill>
                  <a:srgbClr val="F5F7FA"/>
                </a:solidFill>
                <a:latin typeface="Segoe UI"/>
              </a:rPr>
              <a:t>8 of 11 signals are read in this live view; each remaining source names what it needs, except Azure AI, which Aristo does not read today.</a:t>
            </a:r>
          </a:p>
        </p:txBody>
      </p:sp>
      <p:grpSp>
        <p:nvGrpSpPr>
          <p:cNvPr id="118" name="inst-gauge-118" descr="aristo-instrument kind=gaug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04" name="tb104"/>
            <p:cNvSpPr txBox="1"/>
            <p:nvPr/>
          </p:nvSpPr>
          <p:spPr>
            <a:xfrm>
              <a:off x="900000" y="2150000"/>
              <a:ext cx="10392000" cy="1608412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5000" b="1">
                  <a:solidFill>
                    <a:srgbClr val="F5F7FA"/>
                  </a:solidFill>
                  <a:latin typeface="Segoe UI"/>
                </a:rPr>
                <a:t>8 of 11</a:t>
              </a:r>
            </a:p>
            <a:p>
              <a:pPr>
                <a:spcBef>
                  <a:spcPts val="600"/>
                </a:spcBef>
              </a:pPr>
              <a:r>
                <a:rPr lang="en-US" sz="1400" b="1">
                  <a:solidFill>
                    <a:srgbClr val="3FB68B"/>
                  </a:solidFill>
                  <a:latin typeface="Segoe UI"/>
                </a:rPr>
                <a:t>3 sources are not read yet</a:t>
              </a:r>
            </a:p>
          </p:txBody>
        </p:sp>
        <p:sp>
          <p:nvSpPr>
            <p:cNvPr id="105" name="cell105"/>
            <p:cNvSpPr/>
            <p:nvPr/>
          </p:nvSpPr>
          <p:spPr>
            <a:xfrm>
              <a:off x="900000" y="3758412"/>
              <a:ext cx="893818" cy="1164712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6" name="cell106"/>
            <p:cNvSpPr/>
            <p:nvPr/>
          </p:nvSpPr>
          <p:spPr>
            <a:xfrm>
              <a:off x="1849818" y="3758412"/>
              <a:ext cx="893818" cy="1164712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7" name="cell107"/>
            <p:cNvSpPr/>
            <p:nvPr/>
          </p:nvSpPr>
          <p:spPr>
            <a:xfrm>
              <a:off x="2799636" y="3758412"/>
              <a:ext cx="893818" cy="1164712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8" name="cell108"/>
            <p:cNvSpPr/>
            <p:nvPr/>
          </p:nvSpPr>
          <p:spPr>
            <a:xfrm>
              <a:off x="3749454" y="3758412"/>
              <a:ext cx="893818" cy="1164712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9" name="cell109"/>
            <p:cNvSpPr/>
            <p:nvPr/>
          </p:nvSpPr>
          <p:spPr>
            <a:xfrm>
              <a:off x="4699272" y="3758412"/>
              <a:ext cx="893818" cy="1164712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10" name="cell110"/>
            <p:cNvSpPr/>
            <p:nvPr/>
          </p:nvSpPr>
          <p:spPr>
            <a:xfrm>
              <a:off x="5649090" y="3758412"/>
              <a:ext cx="893818" cy="1164712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11" name="cell111"/>
            <p:cNvSpPr/>
            <p:nvPr/>
          </p:nvSpPr>
          <p:spPr>
            <a:xfrm>
              <a:off x="6598908" y="3758412"/>
              <a:ext cx="893818" cy="1164712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12" name="cell112"/>
            <p:cNvSpPr/>
            <p:nvPr/>
          </p:nvSpPr>
          <p:spPr>
            <a:xfrm>
              <a:off x="7548726" y="3758412"/>
              <a:ext cx="893818" cy="1164712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13" name="cell113"/>
            <p:cNvSpPr/>
            <p:nvPr/>
          </p:nvSpPr>
          <p:spPr>
            <a:xfrm>
              <a:off x="8498544" y="3758412"/>
              <a:ext cx="893818" cy="1164712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14" name="cell114"/>
            <p:cNvSpPr/>
            <p:nvPr/>
          </p:nvSpPr>
          <p:spPr>
            <a:xfrm>
              <a:off x="9448362" y="3758412"/>
              <a:ext cx="893818" cy="1164712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15" name="cell115"/>
            <p:cNvSpPr/>
            <p:nvPr/>
          </p:nvSpPr>
          <p:spPr>
            <a:xfrm>
              <a:off x="10398180" y="3758412"/>
              <a:ext cx="893818" cy="1164712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16" name="tb116"/>
            <p:cNvSpPr txBox="1"/>
            <p:nvPr/>
          </p:nvSpPr>
          <p:spPr>
            <a:xfrm>
              <a:off x="900000" y="5043124"/>
              <a:ext cx="10392000" cy="214313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350">
                  <a:solidFill>
                    <a:srgbClr val="8FA0B8"/>
                  </a:solidFill>
                  <a:latin typeface="Segoe UI"/>
                </a:rPr>
                <a:t>Each cell is one signal source; Azure AI is shown as not read.</a:t>
              </a:r>
            </a:p>
          </p:txBody>
        </p:sp>
        <p:sp>
          <p:nvSpPr>
            <p:cNvPr id="117" name="tb117"/>
            <p:cNvSpPr txBox="1"/>
            <p:nvPr/>
          </p:nvSpPr>
          <p:spPr>
            <a:xfrm>
              <a:off x="900000" y="5267437"/>
              <a:ext cx="10392000" cy="182563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50">
                  <a:solidFill>
                    <a:srgbClr val="8FA0B8"/>
                  </a:solidFill>
                  <a:latin typeface="Segoe UI"/>
                </a:rPr>
                <a:t>solid = read in this live view · 45° hatch = not read yet; review the source and its connection · Azure AI: not read today</a:t>
              </a:r>
            </a:p>
          </p:txBody>
        </p:sp>
      </p:grpSp>
      <p:sp>
        <p:nvSpPr>
          <p:cNvPr id="122" name="tb122"/>
          <p:cNvSpPr txBox="1"/>
          <p:nvPr/>
        </p:nvSpPr>
        <p:spPr>
          <a:xfrm>
            <a:off x="900000" y="5742000"/>
            <a:ext cx="10392000" cy="508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Grant only the consent you are comfortable with. Writes across your organization need the separate, optional extended consent.</a:t>
            </a:r>
          </a:p>
        </p:txBody>
      </p:sp>
      <p:sp>
        <p:nvSpPr>
          <p:cNvPr id="123" name="tb123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4" name="tb144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POSTURE</a:t>
            </a:r>
          </a:p>
        </p:txBody>
      </p:sp>
      <p:sp>
        <p:nvSpPr>
          <p:cNvPr id="145" name="r145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46" name="tb146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Nothing is installed, nobody is named, and one click ends it.</a:t>
            </a:r>
          </a:p>
        </p:txBody>
      </p:sp>
      <p:grpSp>
        <p:nvGrpSpPr>
          <p:cNvPr id="143" name="inst-lamps-143" descr="aristo-instrument kind=lamps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24" name="housing124"/>
            <p:cNvSpPr/>
            <p:nvPr/>
          </p:nvSpPr>
          <p:spPr>
            <a:xfrm>
              <a:off x="2165952" y="2150000"/>
              <a:ext cx="758764" cy="1996748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25" name="lensOff125"/>
            <p:cNvSpPr/>
            <p:nvPr/>
          </p:nvSpPr>
          <p:spPr>
            <a:xfrm>
              <a:off x="2348056" y="2329707"/>
              <a:ext cx="394557" cy="394557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26" name="lensOff126"/>
            <p:cNvSpPr/>
            <p:nvPr/>
          </p:nvSpPr>
          <p:spPr>
            <a:xfrm>
              <a:off x="2348056" y="2951096"/>
              <a:ext cx="394557" cy="394557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27" name="halo127"/>
            <p:cNvSpPr/>
            <p:nvPr/>
          </p:nvSpPr>
          <p:spPr>
            <a:xfrm>
              <a:off x="2225743" y="3450171"/>
              <a:ext cx="639182" cy="639182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28" name="lensOn128"/>
            <p:cNvSpPr/>
            <p:nvPr/>
          </p:nvSpPr>
          <p:spPr>
            <a:xfrm>
              <a:off x="2348056" y="3572484"/>
              <a:ext cx="394557" cy="394557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29" name="tb129"/>
            <p:cNvSpPr txBox="1"/>
            <p:nvPr/>
          </p:nvSpPr>
          <p:spPr>
            <a:xfrm>
              <a:off x="900000" y="4286748"/>
              <a:ext cx="3290667" cy="655314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Organization-wide reads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six Microsoft Graph reads · acts for a person only when they ask</a:t>
              </a:r>
            </a:p>
          </p:txBody>
        </p:sp>
        <p:sp>
          <p:nvSpPr>
            <p:cNvPr id="130" name="housing130"/>
            <p:cNvSpPr/>
            <p:nvPr/>
          </p:nvSpPr>
          <p:spPr>
            <a:xfrm>
              <a:off x="5716619" y="2150000"/>
              <a:ext cx="758764" cy="1996748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31" name="lensOff131"/>
            <p:cNvSpPr/>
            <p:nvPr/>
          </p:nvSpPr>
          <p:spPr>
            <a:xfrm>
              <a:off x="5898723" y="2329707"/>
              <a:ext cx="394557" cy="394557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32" name="lensOff132"/>
            <p:cNvSpPr/>
            <p:nvPr/>
          </p:nvSpPr>
          <p:spPr>
            <a:xfrm>
              <a:off x="5898723" y="2951096"/>
              <a:ext cx="394557" cy="394557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33" name="halo133"/>
            <p:cNvSpPr/>
            <p:nvPr/>
          </p:nvSpPr>
          <p:spPr>
            <a:xfrm>
              <a:off x="5776410" y="3450171"/>
              <a:ext cx="639182" cy="639182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4" name="lensOn134"/>
            <p:cNvSpPr/>
            <p:nvPr/>
          </p:nvSpPr>
          <p:spPr>
            <a:xfrm>
              <a:off x="5898723" y="3572484"/>
              <a:ext cx="394557" cy="394557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35" name="tb135"/>
            <p:cNvSpPr txBox="1"/>
            <p:nvPr/>
          </p:nvSpPr>
          <p:spPr>
            <a:xfrm>
              <a:off x="4450667" y="4286748"/>
              <a:ext cx="3290667" cy="655314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Aggregate, k ≥ 5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teams, never individuals · your concealment policy honored</a:t>
              </a:r>
            </a:p>
          </p:txBody>
        </p:sp>
        <p:sp>
          <p:nvSpPr>
            <p:cNvPr id="136" name="housing136"/>
            <p:cNvSpPr/>
            <p:nvPr/>
          </p:nvSpPr>
          <p:spPr>
            <a:xfrm>
              <a:off x="9267286" y="2150000"/>
              <a:ext cx="758764" cy="1996748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37" name="lensOff137"/>
            <p:cNvSpPr/>
            <p:nvPr/>
          </p:nvSpPr>
          <p:spPr>
            <a:xfrm>
              <a:off x="9449390" y="2329707"/>
              <a:ext cx="394557" cy="394557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38" name="lensOff138"/>
            <p:cNvSpPr/>
            <p:nvPr/>
          </p:nvSpPr>
          <p:spPr>
            <a:xfrm>
              <a:off x="9449390" y="2951096"/>
              <a:ext cx="394557" cy="394557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39" name="halo139"/>
            <p:cNvSpPr/>
            <p:nvPr/>
          </p:nvSpPr>
          <p:spPr>
            <a:xfrm>
              <a:off x="9327077" y="3450171"/>
              <a:ext cx="639182" cy="639182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0" name="lensOn140"/>
            <p:cNvSpPr/>
            <p:nvPr/>
          </p:nvSpPr>
          <p:spPr>
            <a:xfrm>
              <a:off x="9449390" y="3572484"/>
              <a:ext cx="394557" cy="394557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41" name="tb141"/>
            <p:cNvSpPr txBox="1"/>
            <p:nvPr/>
          </p:nvSpPr>
          <p:spPr>
            <a:xfrm>
              <a:off x="8001334" y="4286748"/>
              <a:ext cx="3290667" cy="655314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Revocable in Entra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one click by your admin · every call stops at once</a:t>
              </a:r>
            </a:p>
          </p:txBody>
        </p:sp>
        <p:sp>
          <p:nvSpPr>
            <p:cNvPr id="142" name="tb142"/>
            <p:cNvSpPr txBox="1"/>
            <p:nvPr/>
          </p:nvSpPr>
          <p:spPr>
            <a:xfrm>
              <a:off x="900000" y="5275375"/>
              <a:ext cx="10392000" cy="174625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A solid lens is counted or measured. A 45° hatched lens would be a labeled envelope estimate — none of these are.</a:t>
              </a:r>
            </a:p>
          </p:txBody>
        </p:sp>
      </p:grpSp>
      <p:sp>
        <p:nvSpPr>
          <p:cNvPr id="147" name="tb147"/>
          <p:cNvSpPr txBox="1"/>
          <p:nvPr/>
        </p:nvSpPr>
        <p:spPr>
          <a:xfrm>
            <a:off x="900000" y="5742000"/>
            <a:ext cx="10392000" cy="508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You can approve this in the room: it reads across your organization, acts for a person only when they ask, shows only aggregates, and you alone can revoke it.</a:t>
            </a:r>
          </a:p>
        </p:txBody>
      </p:sp>
      <p:sp>
        <p:nvSpPr>
          <p:cNvPr id="148" name="tb148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8" name="tb168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BOUNDARIES</a:t>
            </a:r>
          </a:p>
        </p:txBody>
      </p:sp>
      <p:sp>
        <p:nvSpPr>
          <p:cNvPr id="169" name="r169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70" name="tb170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The AI boundary is fail-closed — two of these three bars are zero by design.</a:t>
            </a:r>
          </a:p>
        </p:txBody>
      </p:sp>
      <p:grpSp>
        <p:nvGrpSpPr>
          <p:cNvPr id="167" name="inst-balance-167" descr="aristo-instrument kind=balanc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49" name="tb149"/>
            <p:cNvSpPr txBox="1"/>
            <p:nvPr/>
          </p:nvSpPr>
          <p:spPr>
            <a:xfrm>
              <a:off x="900000" y="2150000"/>
              <a:ext cx="10392000" cy="227612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Signal sources Aristo reads</a:t>
              </a:r>
            </a:p>
          </p:txBody>
        </p:sp>
        <p:sp>
          <p:nvSpPr>
            <p:cNvPr id="150" name="track150"/>
            <p:cNvSpPr/>
            <p:nvPr/>
          </p:nvSpPr>
          <p:spPr>
            <a:xfrm>
              <a:off x="900000" y="2377612"/>
              <a:ext cx="10392000" cy="379354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1" name="fill151"/>
            <p:cNvSpPr/>
            <p:nvPr/>
          </p:nvSpPr>
          <p:spPr>
            <a:xfrm>
              <a:off x="900000" y="2377612"/>
              <a:ext cx="10392000" cy="379354"/>
            </a:xfrm>
            <a:prstGeom prst="roundRect">
              <a:avLst>
                <a:gd name="adj" fmla="val 14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2" name="lbl-reads-out=0-fw=10392000-ew=106680-tb152"/>
            <p:cNvSpPr txBox="1"/>
            <p:nvPr/>
          </p:nvSpPr>
          <p:spPr>
            <a:xfrm>
              <a:off x="900000" y="2356592"/>
              <a:ext cx="10242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8</a:t>
              </a:r>
            </a:p>
          </p:txBody>
        </p:sp>
        <p:sp>
          <p:nvSpPr>
            <p:cNvPr id="153" name="tb153"/>
            <p:cNvSpPr txBox="1"/>
            <p:nvPr/>
          </p:nvSpPr>
          <p:spPr>
            <a:xfrm>
              <a:off x="900000" y="2908708"/>
              <a:ext cx="10392000" cy="227612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Organization-wide write permissions in the core consent</a:t>
              </a:r>
            </a:p>
          </p:txBody>
        </p:sp>
        <p:sp>
          <p:nvSpPr>
            <p:cNvPr id="154" name="track154"/>
            <p:cNvSpPr/>
            <p:nvPr/>
          </p:nvSpPr>
          <p:spPr>
            <a:xfrm>
              <a:off x="900000" y="3136320"/>
              <a:ext cx="10392000" cy="379354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5" name="lbl-writes-out=1-fw=0-ew=426720-tb155"/>
            <p:cNvSpPr txBox="1"/>
            <p:nvPr/>
          </p:nvSpPr>
          <p:spPr>
            <a:xfrm>
              <a:off x="1050000" y="3115300"/>
              <a:ext cx="10242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none</a:t>
              </a:r>
            </a:p>
          </p:txBody>
        </p:sp>
        <p:sp>
          <p:nvSpPr>
            <p:cNvPr id="156" name="tb156"/>
            <p:cNvSpPr txBox="1"/>
            <p:nvPr/>
          </p:nvSpPr>
          <p:spPr>
            <a:xfrm>
              <a:off x="900000" y="3667416"/>
              <a:ext cx="10392000" cy="227612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People any page of this report can name</a:t>
              </a:r>
            </a:p>
          </p:txBody>
        </p:sp>
        <p:sp>
          <p:nvSpPr>
            <p:cNvPr id="157" name="track157"/>
            <p:cNvSpPr/>
            <p:nvPr/>
          </p:nvSpPr>
          <p:spPr>
            <a:xfrm>
              <a:off x="900000" y="3895028"/>
              <a:ext cx="10392000" cy="379354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8" name="lbl-named-out=1-fw=0-ew=426720-tb158"/>
            <p:cNvSpPr txBox="1"/>
            <p:nvPr/>
          </p:nvSpPr>
          <p:spPr>
            <a:xfrm>
              <a:off x="1050000" y="3874008"/>
              <a:ext cx="10242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none</a:t>
              </a:r>
            </a:p>
          </p:txBody>
        </p:sp>
        <p:sp>
          <p:nvSpPr>
            <p:cNvPr id="159" name="axis159"/>
            <p:cNvSpPr/>
            <p:nvPr/>
          </p:nvSpPr>
          <p:spPr>
            <a:xfrm>
              <a:off x="900000" y="4616125"/>
              <a:ext cx="10392000" cy="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60" name="tick160"/>
            <p:cNvSpPr/>
            <p:nvPr/>
          </p:nvSpPr>
          <p:spPr>
            <a:xfrm>
              <a:off x="900000" y="4546125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61" name="axistick-value-tb161"/>
            <p:cNvSpPr txBox="1"/>
            <p:nvPr/>
          </p:nvSpPr>
          <p:spPr>
            <a:xfrm>
              <a:off x="900000" y="4666125"/>
              <a:ext cx="168232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100">
                  <a:solidFill>
                    <a:srgbClr val="8FA0B8"/>
                  </a:solidFill>
                  <a:latin typeface="Segoe UI"/>
                </a:rPr>
                <a:t>0</a:t>
              </a:r>
            </a:p>
          </p:txBody>
        </p:sp>
        <p:sp>
          <p:nvSpPr>
            <p:cNvPr id="162" name="tick162"/>
            <p:cNvSpPr/>
            <p:nvPr/>
          </p:nvSpPr>
          <p:spPr>
            <a:xfrm>
              <a:off x="6096000" y="4546125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63" name="axistick-value-tb163"/>
            <p:cNvSpPr txBox="1"/>
            <p:nvPr/>
          </p:nvSpPr>
          <p:spPr>
            <a:xfrm>
              <a:off x="6011884" y="4666125"/>
              <a:ext cx="168232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4</a:t>
              </a:r>
            </a:p>
          </p:txBody>
        </p:sp>
        <p:sp>
          <p:nvSpPr>
            <p:cNvPr id="164" name="tick164"/>
            <p:cNvSpPr/>
            <p:nvPr/>
          </p:nvSpPr>
          <p:spPr>
            <a:xfrm>
              <a:off x="11292000" y="4546125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65" name="axistick-value-tb165"/>
            <p:cNvSpPr txBox="1"/>
            <p:nvPr/>
          </p:nvSpPr>
          <p:spPr>
            <a:xfrm>
              <a:off x="11123768" y="4666125"/>
              <a:ext cx="168232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8</a:t>
              </a:r>
            </a:p>
          </p:txBody>
        </p:sp>
        <p:sp>
          <p:nvSpPr>
            <p:cNvPr id="166" name="tb166"/>
            <p:cNvSpPr txBox="1"/>
            <p:nvPr/>
          </p:nvSpPr>
          <p:spPr>
            <a:xfrm>
              <a:off x="900000" y="4926125"/>
              <a:ext cx="10392000" cy="523875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Counts of signal sources, write permissions and named people. Writes across your organization need the separate, optional extended consent. A person’s own mail is sent only when they press send. Every figure is deterministic — anything unmeasurable shows as missing, never generated.</a:t>
              </a:r>
            </a:p>
          </p:txBody>
        </p:sp>
      </p:grpSp>
      <p:sp>
        <p:nvSpPr>
          <p:cNvPr id="171" name="tb171"/>
          <p:cNvSpPr txBox="1"/>
          <p:nvPr/>
        </p:nvSpPr>
        <p:spPr>
          <a:xfrm>
            <a:off x="900000" y="5742000"/>
            <a:ext cx="10392000" cy="508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Sign off knowing the worst case: across your organization Aristo only reads, and it acts for a person only when they ask.</a:t>
            </a:r>
          </a:p>
        </p:txBody>
      </p:sp>
      <p:sp>
        <p:nvSpPr>
          <p:cNvPr id="172" name="tb172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isto">
  <a:themeElements>
    <a:clrScheme name="Aristo">
      <a:dk1>
        <a:srgbClr val="0D1626"/>
      </a:dk1>
      <a:lt1>
        <a:srgbClr val="F5F7FA"/>
      </a:lt1>
      <a:dk2>
        <a:srgbClr val="0B1020"/>
      </a:dk2>
      <a:lt2>
        <a:srgbClr val="8FA0B8"/>
      </a:lt2>
      <a:accent1>
        <a:srgbClr val="3D7BFF"/>
      </a:accent1>
      <a:accent2>
        <a:srgbClr val="3FB68B"/>
      </a:accent2>
      <a:accent3>
        <a:srgbClr val="8FA0B8"/>
      </a:accent3>
      <a:accent4>
        <a:srgbClr val="3D7BFF"/>
      </a:accent4>
      <a:accent5>
        <a:srgbClr val="3FB68B"/>
      </a:accent5>
      <a:accent6>
        <a:srgbClr val="8FA0B8"/>
      </a:accent6>
      <a:hlink>
        <a:srgbClr val="3D7BFF"/>
      </a:hlink>
      <a:folHlink>
        <a:srgbClr val="8FA0B8"/>
      </a:folHlink>
    </a:clrScheme>
    <a:fontScheme name="Aristo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Aristo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