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b2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FRONTIER FIRM REPORT · PREPARED EXCLUSIVELY FOR CONTOSO</a:t>
            </a:r>
          </a:p>
        </p:txBody>
      </p:sp>
      <p:sp>
        <p:nvSpPr>
          <p:cNvPr id="3" name="r3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tb4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3400">
                <a:solidFill>
                  <a:srgbClr val="F5F7FA"/>
                </a:solidFill>
                <a:latin typeface="Segoe UI"/>
              </a:rPr>
              <a:t>Contoso is </a:t>
            </a:r>
            <a:r>
              <a:rPr lang="en-US" sz="3400" b="1">
                <a:solidFill>
                  <a:srgbClr val="3D7BFF"/>
                </a:solidFill>
                <a:latin typeface="Segoe UI"/>
              </a:rPr>
              <a:t>Advancing</a:t>
            </a:r>
            <a:r>
              <a:rPr lang="en-US" sz="3400">
                <a:solidFill>
                  <a:srgbClr val="F5F7FA"/>
                </a:solidFill>
                <a:latin typeface="Segoe UI"/>
              </a:rPr>
              <a:t> — Finance review</a:t>
            </a:r>
          </a:p>
        </p:txBody>
      </p:sp>
      <p:grpSp>
        <p:nvGrpSpPr>
          <p:cNvPr id="52" name="inst-standing-52" descr="aristo-instrument kind=standing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grpSp>
          <p:nvGrpSpPr>
            <p:cNvPr id="9" name="inst-dial-9" descr="aristo-instrument kind=dial cx=2376000 cy=2376000 canvas=0.0675"/>
            <p:cNvGrpSpPr/>
            <p:nvPr/>
          </p:nvGrpSpPr>
          <p:grpSpPr>
            <a:xfrm>
              <a:off x="900000" y="2348000"/>
              <a:ext cx="2376000" cy="2376000"/>
              <a:chOff x="900000" y="2348000"/>
              <a:chExt cx="2376000" cy="2376000"/>
            </a:xfrm>
          </p:grpSpPr>
          <p:sp>
            <p:nvSpPr>
              <p:cNvPr id="5" name="arc5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6199000"/>
                  <a:gd name="adj3" fmla="val 9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6" name="arc6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1448000"/>
                  <a:gd name="adj3" fmla="val 9000"/>
                </a:avLst>
              </a:prstGeom>
              <a:solidFill>
                <a:srgbClr val="3D7BFF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7" name="tb7"/>
              <p:cNvSpPr txBox="1"/>
              <p:nvPr/>
            </p:nvSpPr>
            <p:spPr>
              <a:xfrm>
                <a:off x="900000" y="2965760"/>
                <a:ext cx="2376000" cy="855360"/>
              </a:xfrm>
              <a:prstGeom prst="rect">
                <a:avLst/>
              </a:prstGeom>
              <a:noFill/>
            </p:spPr>
            <p:txBody>
              <a:bodyPr wrap="square" anchor="ctr">
                <a:normAutofit/>
              </a:bodyPr>
              <a:lstStyle/>
              <a:p>
                <a:pPr algn="ctr"/>
                <a:r>
                  <a:rPr lang="en-US" sz="4800" b="1">
                    <a:solidFill>
                      <a:srgbClr val="F5F7FA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8" name="tb8"/>
              <p:cNvSpPr txBox="1"/>
              <p:nvPr/>
            </p:nvSpPr>
            <p:spPr>
              <a:xfrm>
                <a:off x="900000" y="3773600"/>
                <a:ext cx="2376000" cy="47520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300">
                    <a:solidFill>
                      <a:srgbClr val="8FA0B8"/>
                    </a:solidFill>
                    <a:latin typeface="Segoe UI"/>
                  </a:rPr>
                  <a:t>of 100 · Advancing</a:t>
                </a:r>
              </a:p>
            </p:txBody>
          </p:sp>
        </p:grpSp>
        <p:grpSp>
          <p:nvGrpSpPr>
            <p:cNvPr id="51" name="inst-scale-51" descr="aristo-instrument kind=scale cx=7516000 cy=2904000 canvas=0.2610"/>
            <p:cNvGrpSpPr/>
            <p:nvPr/>
          </p:nvGrpSpPr>
          <p:grpSpPr>
            <a:xfrm>
              <a:off x="3776000" y="2282000"/>
              <a:ext cx="7516000" cy="2904000"/>
              <a:chOff x="3776000" y="2282000"/>
              <a:chExt cx="7516000" cy="2904000"/>
            </a:xfrm>
          </p:grpSpPr>
          <p:sp>
            <p:nvSpPr>
              <p:cNvPr id="10" name="rail10"/>
              <p:cNvSpPr/>
              <p:nvPr/>
            </p:nvSpPr>
            <p:spPr>
              <a:xfrm>
                <a:off x="3776000" y="3353275"/>
                <a:ext cx="7516000" cy="471350"/>
              </a:xfrm>
              <a:prstGeom prst="roundRect">
                <a:avLst>
                  <a:gd name="adj" fmla="val 24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1" name="band11"/>
              <p:cNvSpPr/>
              <p:nvPr/>
            </p:nvSpPr>
            <p:spPr>
              <a:xfrm>
                <a:off x="3776000" y="3353275"/>
                <a:ext cx="2217220" cy="471350"/>
              </a:xfrm>
              <a:prstGeom prst="rect">
                <a:avLst/>
              </a:prstGeom>
              <a:solidFill>
                <a:srgbClr val="D95757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2" name="tb12"/>
              <p:cNvSpPr txBox="1"/>
              <p:nvPr/>
            </p:nvSpPr>
            <p:spPr>
              <a:xfrm>
                <a:off x="39658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Emerging</a:t>
                </a:r>
              </a:p>
            </p:txBody>
          </p:sp>
          <p:sp>
            <p:nvSpPr>
              <p:cNvPr id="13" name="band13"/>
              <p:cNvSpPr/>
              <p:nvPr/>
            </p:nvSpPr>
            <p:spPr>
              <a:xfrm>
                <a:off x="5993220" y="3353275"/>
                <a:ext cx="1879000" cy="471350"/>
              </a:xfrm>
              <a:prstGeom prst="rect">
                <a:avLst/>
              </a:prstGeom>
              <a:solidFill>
                <a:srgbClr val="D9A62E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4" name="tb14"/>
              <p:cNvSpPr txBox="1"/>
              <p:nvPr/>
            </p:nvSpPr>
            <p:spPr>
              <a:xfrm>
                <a:off x="60327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Developing</a:t>
                </a:r>
              </a:p>
            </p:txBody>
          </p:sp>
          <p:sp>
            <p:nvSpPr>
              <p:cNvPr id="15" name="bandLive15"/>
              <p:cNvSpPr/>
              <p:nvPr/>
            </p:nvSpPr>
            <p:spPr>
              <a:xfrm>
                <a:off x="7872220" y="3353275"/>
                <a:ext cx="2254800" cy="471350"/>
              </a:xfrm>
              <a:prstGeom prst="rect">
                <a:avLst/>
              </a:prstGeom>
              <a:solidFill>
                <a:srgbClr val="3D7BFF">
                  <a:alpha val="95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6" name="tb16"/>
              <p:cNvSpPr txBox="1"/>
              <p:nvPr/>
            </p:nvSpPr>
            <p:spPr>
              <a:xfrm>
                <a:off x="80996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b="1" spc="110" cap="all">
                    <a:solidFill>
                      <a:srgbClr val="F5F7FA"/>
                    </a:solidFill>
                    <a:latin typeface="Segoe UI"/>
                  </a:rPr>
                  <a:t>Advancing</a:t>
                </a:r>
              </a:p>
            </p:txBody>
          </p:sp>
          <p:sp>
            <p:nvSpPr>
              <p:cNvPr id="17" name="band17"/>
              <p:cNvSpPr/>
              <p:nvPr/>
            </p:nvSpPr>
            <p:spPr>
              <a:xfrm>
                <a:off x="10127020" y="3353275"/>
                <a:ext cx="1164980" cy="471350"/>
              </a:xfrm>
              <a:prstGeom prst="rect">
                <a:avLst/>
              </a:prstGeom>
              <a:solidFill>
                <a:srgbClr val="3FB68B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8" name="tb18"/>
              <p:cNvSpPr txBox="1"/>
              <p:nvPr/>
            </p:nvSpPr>
            <p:spPr>
              <a:xfrm>
                <a:off x="982830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Frontier</a:t>
                </a:r>
              </a:p>
            </p:txBody>
          </p:sp>
          <p:sp>
            <p:nvSpPr>
              <p:cNvPr id="19" name="tick19"/>
              <p:cNvSpPr/>
              <p:nvPr/>
            </p:nvSpPr>
            <p:spPr>
              <a:xfrm>
                <a:off x="3776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0" name="tick20"/>
              <p:cNvSpPr/>
              <p:nvPr/>
            </p:nvSpPr>
            <p:spPr>
              <a:xfrm>
                <a:off x="4151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1" name="tick21"/>
              <p:cNvSpPr/>
              <p:nvPr/>
            </p:nvSpPr>
            <p:spPr>
              <a:xfrm>
                <a:off x="4527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2" name="tick22"/>
              <p:cNvSpPr/>
              <p:nvPr/>
            </p:nvSpPr>
            <p:spPr>
              <a:xfrm>
                <a:off x="4903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3" name="tick23"/>
              <p:cNvSpPr/>
              <p:nvPr/>
            </p:nvSpPr>
            <p:spPr>
              <a:xfrm>
                <a:off x="5279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" name="tick24"/>
              <p:cNvSpPr/>
              <p:nvPr/>
            </p:nvSpPr>
            <p:spPr>
              <a:xfrm>
                <a:off x="5655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" name="tick25"/>
              <p:cNvSpPr/>
              <p:nvPr/>
            </p:nvSpPr>
            <p:spPr>
              <a:xfrm>
                <a:off x="6030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6" name="tick26"/>
              <p:cNvSpPr/>
              <p:nvPr/>
            </p:nvSpPr>
            <p:spPr>
              <a:xfrm>
                <a:off x="6406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7" name="tick27"/>
              <p:cNvSpPr/>
              <p:nvPr/>
            </p:nvSpPr>
            <p:spPr>
              <a:xfrm>
                <a:off x="6782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8" name="tick28"/>
              <p:cNvSpPr/>
              <p:nvPr/>
            </p:nvSpPr>
            <p:spPr>
              <a:xfrm>
                <a:off x="7158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9" name="tick29"/>
              <p:cNvSpPr/>
              <p:nvPr/>
            </p:nvSpPr>
            <p:spPr>
              <a:xfrm>
                <a:off x="7534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0" name="tick30"/>
              <p:cNvSpPr/>
              <p:nvPr/>
            </p:nvSpPr>
            <p:spPr>
              <a:xfrm>
                <a:off x="7909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1" name="tick31"/>
              <p:cNvSpPr/>
              <p:nvPr/>
            </p:nvSpPr>
            <p:spPr>
              <a:xfrm>
                <a:off x="8285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2" name="tick32"/>
              <p:cNvSpPr/>
              <p:nvPr/>
            </p:nvSpPr>
            <p:spPr>
              <a:xfrm>
                <a:off x="8661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3" name="tick33"/>
              <p:cNvSpPr/>
              <p:nvPr/>
            </p:nvSpPr>
            <p:spPr>
              <a:xfrm>
                <a:off x="9037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4" name="tick34"/>
              <p:cNvSpPr/>
              <p:nvPr/>
            </p:nvSpPr>
            <p:spPr>
              <a:xfrm>
                <a:off x="9413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5" name="tick35"/>
              <p:cNvSpPr/>
              <p:nvPr/>
            </p:nvSpPr>
            <p:spPr>
              <a:xfrm>
                <a:off x="9788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6" name="tick36"/>
              <p:cNvSpPr/>
              <p:nvPr/>
            </p:nvSpPr>
            <p:spPr>
              <a:xfrm>
                <a:off x="10164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7" name="tick37"/>
              <p:cNvSpPr/>
              <p:nvPr/>
            </p:nvSpPr>
            <p:spPr>
              <a:xfrm>
                <a:off x="10540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8" name="tick38"/>
              <p:cNvSpPr/>
              <p:nvPr/>
            </p:nvSpPr>
            <p:spPr>
              <a:xfrm>
                <a:off x="10916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9" name="tick39"/>
              <p:cNvSpPr/>
              <p:nvPr/>
            </p:nvSpPr>
            <p:spPr>
              <a:xfrm>
                <a:off x="11292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0" name="tb40"/>
              <p:cNvSpPr txBox="1"/>
              <p:nvPr/>
            </p:nvSpPr>
            <p:spPr>
              <a:xfrm>
                <a:off x="3776000" y="3964625"/>
                <a:ext cx="168232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l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0</a:t>
                </a:r>
              </a:p>
            </p:txBody>
          </p:sp>
          <p:sp>
            <p:nvSpPr>
              <p:cNvPr id="41" name="tb41"/>
              <p:cNvSpPr txBox="1"/>
              <p:nvPr/>
            </p:nvSpPr>
            <p:spPr>
              <a:xfrm>
                <a:off x="5907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30</a:t>
                </a:r>
              </a:p>
            </p:txBody>
          </p:sp>
          <p:sp>
            <p:nvSpPr>
              <p:cNvPr id="42" name="tb42"/>
              <p:cNvSpPr txBox="1"/>
              <p:nvPr/>
            </p:nvSpPr>
            <p:spPr>
              <a:xfrm>
                <a:off x="7786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55</a:t>
                </a:r>
              </a:p>
            </p:txBody>
          </p:sp>
          <p:sp>
            <p:nvSpPr>
              <p:cNvPr id="43" name="tb43"/>
              <p:cNvSpPr txBox="1"/>
              <p:nvPr/>
            </p:nvSpPr>
            <p:spPr>
              <a:xfrm>
                <a:off x="100413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85</a:t>
                </a:r>
              </a:p>
            </p:txBody>
          </p:sp>
          <p:sp>
            <p:nvSpPr>
              <p:cNvPr id="44" name="tb44"/>
              <p:cNvSpPr txBox="1"/>
              <p:nvPr/>
            </p:nvSpPr>
            <p:spPr>
              <a:xfrm>
                <a:off x="10967304" y="3964625"/>
                <a:ext cx="324696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100</a:t>
                </a:r>
              </a:p>
            </p:txBody>
          </p:sp>
          <p:sp>
            <p:nvSpPr>
              <p:cNvPr id="45" name="markerPill45"/>
              <p:cNvSpPr/>
              <p:nvPr/>
            </p:nvSpPr>
            <p:spPr>
              <a:xfrm>
                <a:off x="9326240" y="2282000"/>
                <a:ext cx="624480" cy="557050"/>
              </a:xfrm>
              <a:prstGeom prst="roundRect">
                <a:avLst>
                  <a:gd name="adj" fmla="val 30000"/>
                </a:avLst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6" name="tb46"/>
              <p:cNvSpPr txBox="1"/>
              <p:nvPr/>
            </p:nvSpPr>
            <p:spPr>
              <a:xfrm>
                <a:off x="9326240" y="2359987"/>
                <a:ext cx="624480" cy="55705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rgbClr val="0D1626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47" name="markerPoint47"/>
              <p:cNvSpPr/>
              <p:nvPr/>
            </p:nvSpPr>
            <p:spPr>
              <a:xfrm rot="10800000">
                <a:off x="9528480" y="3163275"/>
                <a:ext cx="220000" cy="190000"/>
              </a:xfrm>
              <a:prstGeom prst="triangle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8" name="markerBlade48"/>
              <p:cNvSpPr/>
              <p:nvPr/>
            </p:nvSpPr>
            <p:spPr>
              <a:xfrm>
                <a:off x="9612480" y="3313275"/>
                <a:ext cx="52000" cy="551350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9" name="tb49"/>
              <p:cNvSpPr txBox="1"/>
              <p:nvPr/>
            </p:nvSpPr>
            <p:spPr>
              <a:xfrm>
                <a:off x="3776000" y="5011375"/>
                <a:ext cx="7516000" cy="174625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The Frontier Scale · Emerging 0–29 · Developing 30–54 · Advancing 55–84 · Frontier 85–100</a:t>
                </a:r>
              </a:p>
            </p:txBody>
          </p:sp>
          <p:sp>
            <p:nvSpPr>
              <p:cNvPr id="50" name="tb50"/>
              <p:cNvSpPr txBox="1"/>
              <p:nvPr/>
            </p:nvSpPr>
            <p:spPr>
              <a:xfrm>
                <a:off x="3776000" y="4524499"/>
                <a:ext cx="7516000" cy="396876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250">
                    <a:solidFill>
                      <a:srgbClr val="8FA0B8"/>
                    </a:solidFill>
                    <a:latin typeface="Segoe UI"/>
                  </a:rPr>
                  <a:t>Estimate; a pillar is self-reported. Live view 24 September 2026 · Last counted Run #4 2026-09-24 · next assessment due 2026-10-21</a:t>
                </a:r>
              </a:p>
            </p:txBody>
          </p:sp>
        </p:grpSp>
      </p:grpSp>
      <p:sp>
        <p:nvSpPr>
          <p:cNvPr id="53" name="tb53"/>
          <p:cNvSpPr txBox="1"/>
          <p:nvPr/>
        </p:nvSpPr>
        <p:spPr>
          <a:xfrm>
            <a:off x="900000" y="5490000"/>
            <a:ext cx="10392000" cy="7747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F5F7FA"/>
                </a:solidFill>
                <a:latin typeface="Segoe UI"/>
              </a:rPr>
              <a:t>This deck regenerates from the live view and carries its completed assessment evidence — no one prepared it.</a:t>
            </a:r>
          </a:p>
          <a:p>
            <a:pPr>
              <a:spcBef>
                <a:spcPts val="600"/>
              </a:spcBef>
            </a:pPr>
            <a:r>
              <a:rPr lang="en-US" sz="1200">
                <a:solidFill>
                  <a:srgbClr val="8FA0B8"/>
                </a:solidFill>
                <a:latin typeface="Segoe UI"/>
              </a:rPr>
              <a:t>Copilot seats · agents &amp; credits — counted from the tenant's own signals, never estimated.</a:t>
            </a:r>
          </a:p>
        </p:txBody>
      </p:sp>
      <p:sp>
        <p:nvSpPr>
          <p:cNvPr id="54" name="tb54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2" name="tb72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FINANCE · YOUR COPILOT MONEY</a:t>
            </a:r>
          </a:p>
        </p:txBody>
      </p:sp>
      <p:sp>
        <p:nvSpPr>
          <p:cNvPr id="73" name="r73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74" name="tb74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$43,200 a month in licenses, each waiting for a user — rerouted, never removed.</a:t>
            </a:r>
          </a:p>
        </p:txBody>
      </p:sp>
      <p:grpSp>
        <p:nvGrpSpPr>
          <p:cNvPr id="71" name="inst-balance-71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55" name="tb55"/>
            <p:cNvSpPr txBox="1"/>
            <p:nvPr/>
          </p:nvSpPr>
          <p:spPr>
            <a:xfrm>
              <a:off x="900000" y="2150000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 spend in use</a:t>
              </a:r>
            </a:p>
          </p:txBody>
        </p:sp>
        <p:sp>
          <p:nvSpPr>
            <p:cNvPr id="56" name="track56"/>
            <p:cNvSpPr/>
            <p:nvPr/>
          </p:nvSpPr>
          <p:spPr>
            <a:xfrm>
              <a:off x="900000" y="2450000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7" name="fill57"/>
            <p:cNvSpPr/>
            <p:nvPr/>
          </p:nvSpPr>
          <p:spPr>
            <a:xfrm>
              <a:off x="900000" y="2450000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8" name="lbl-working-out=0-fw=10392000-ew=746760-tb58"/>
            <p:cNvSpPr txBox="1"/>
            <p:nvPr/>
          </p:nvSpPr>
          <p:spPr>
            <a:xfrm>
              <a:off x="900000" y="2508314"/>
              <a:ext cx="1024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$82,800</a:t>
              </a:r>
            </a:p>
          </p:txBody>
        </p:sp>
        <p:sp>
          <p:nvSpPr>
            <p:cNvPr id="59" name="tb59"/>
            <p:cNvSpPr txBox="1"/>
            <p:nvPr/>
          </p:nvSpPr>
          <p:spPr>
            <a:xfrm>
              <a:off x="900000" y="3375375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Seats waiting for a user</a:t>
              </a:r>
            </a:p>
          </p:txBody>
        </p:sp>
        <p:sp>
          <p:nvSpPr>
            <p:cNvPr id="60" name="track60"/>
            <p:cNvSpPr/>
            <p:nvPr/>
          </p:nvSpPr>
          <p:spPr>
            <a:xfrm>
              <a:off x="900000" y="3675375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1" name="fill61"/>
            <p:cNvSpPr/>
            <p:nvPr/>
          </p:nvSpPr>
          <p:spPr>
            <a:xfrm>
              <a:off x="900000" y="3675375"/>
              <a:ext cx="5421913" cy="612688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2" name="lbl-waiting-out=0-fw=5421913-ew=746760-tb62"/>
            <p:cNvSpPr txBox="1"/>
            <p:nvPr/>
          </p:nvSpPr>
          <p:spPr>
            <a:xfrm>
              <a:off x="900000" y="3733689"/>
              <a:ext cx="5271913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$43,200</a:t>
              </a:r>
            </a:p>
          </p:txBody>
        </p:sp>
        <p:sp>
          <p:nvSpPr>
            <p:cNvPr id="63" name="axis63"/>
            <p:cNvSpPr/>
            <p:nvPr/>
          </p:nvSpPr>
          <p:spPr>
            <a:xfrm>
              <a:off x="900000" y="4790750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4" name="tick64"/>
            <p:cNvSpPr/>
            <p:nvPr/>
          </p:nvSpPr>
          <p:spPr>
            <a:xfrm>
              <a:off x="900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5" name="axistick-value-tb65"/>
            <p:cNvSpPr txBox="1"/>
            <p:nvPr/>
          </p:nvSpPr>
          <p:spPr>
            <a:xfrm>
              <a:off x="900000" y="4840750"/>
              <a:ext cx="2464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$0</a:t>
              </a:r>
            </a:p>
          </p:txBody>
        </p:sp>
        <p:sp>
          <p:nvSpPr>
            <p:cNvPr id="66" name="tick66"/>
            <p:cNvSpPr/>
            <p:nvPr/>
          </p:nvSpPr>
          <p:spPr>
            <a:xfrm>
              <a:off x="6096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7" name="axistick-value-tb67"/>
            <p:cNvSpPr txBox="1"/>
            <p:nvPr/>
          </p:nvSpPr>
          <p:spPr>
            <a:xfrm>
              <a:off x="5777188" y="4840750"/>
              <a:ext cx="63762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$41,400</a:t>
              </a:r>
            </a:p>
          </p:txBody>
        </p:sp>
        <p:sp>
          <p:nvSpPr>
            <p:cNvPr id="68" name="tick68"/>
            <p:cNvSpPr/>
            <p:nvPr/>
          </p:nvSpPr>
          <p:spPr>
            <a:xfrm>
              <a:off x="11292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9" name="axistick-value-tb69"/>
            <p:cNvSpPr txBox="1"/>
            <p:nvPr/>
          </p:nvSpPr>
          <p:spPr>
            <a:xfrm>
              <a:off x="10654376" y="4840750"/>
              <a:ext cx="63762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$82,800</a:t>
              </a:r>
            </a:p>
          </p:txBody>
        </p:sp>
        <p:sp>
          <p:nvSpPr>
            <p:cNvPr id="70" name="tb70"/>
            <p:cNvSpPr txBox="1"/>
            <p:nvPr/>
          </p:nvSpPr>
          <p:spPr>
            <a:xfrm>
              <a:off x="900000" y="5100750"/>
              <a:ext cx="10392000" cy="34925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2,760 of 4,200 paid seats are active (65.7%). Illustrative · read-only · 24 September 2026. Microsoft 365 Copilot seat price: $30 per month; assumption · your Microsoft 365 Copilot seat price, until you save your own.</a:t>
              </a:r>
            </a:p>
          </p:txBody>
        </p:sp>
      </p:grpSp>
      <p:sp>
        <p:nvSpPr>
          <p:cNvPr id="75" name="tb75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Review the reassignment plan in Decisions; the funding stays with the organization.</a:t>
            </a:r>
          </a:p>
        </p:txBody>
      </p:sp>
      <p:sp>
        <p:nvSpPr>
          <p:cNvPr id="76" name="tb76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1" name="tb91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FINANCE · READY COHORT FUNDING</a:t>
            </a:r>
          </a:p>
        </p:txBody>
      </p:sp>
      <p:sp>
        <p:nvSpPr>
          <p:cNvPr id="92" name="r92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93" name="tb93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1,120 people are ready for the next funded wave.</a:t>
            </a:r>
          </a:p>
        </p:txBody>
      </p:sp>
      <p:grpSp>
        <p:nvGrpSpPr>
          <p:cNvPr id="90" name="inst-lamps-90" descr="aristo-instrument kind=lamps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77" name="housing77"/>
            <p:cNvSpPr/>
            <p:nvPr/>
          </p:nvSpPr>
          <p:spPr>
            <a:xfrm>
              <a:off x="3053618" y="2150000"/>
              <a:ext cx="758764" cy="1996748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8" name="lensOff78"/>
            <p:cNvSpPr/>
            <p:nvPr/>
          </p:nvSpPr>
          <p:spPr>
            <a:xfrm>
              <a:off x="3235722" y="2329707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9" name="lensOff79"/>
            <p:cNvSpPr/>
            <p:nvPr/>
          </p:nvSpPr>
          <p:spPr>
            <a:xfrm>
              <a:off x="3235722" y="2951096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0" name="halo80"/>
            <p:cNvSpPr/>
            <p:nvPr/>
          </p:nvSpPr>
          <p:spPr>
            <a:xfrm>
              <a:off x="3113409" y="3450171"/>
              <a:ext cx="639182" cy="639182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1" name="lensOn81"/>
            <p:cNvSpPr/>
            <p:nvPr/>
          </p:nvSpPr>
          <p:spPr>
            <a:xfrm>
              <a:off x="3235722" y="3572484"/>
              <a:ext cx="394557" cy="394557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2" name="tb82"/>
            <p:cNvSpPr txBox="1"/>
            <p:nvPr/>
          </p:nvSpPr>
          <p:spPr>
            <a:xfrm>
              <a:off x="900000" y="4286748"/>
              <a:ext cx="5066000" cy="472751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People ready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1,120 people</a:t>
              </a:r>
            </a:p>
          </p:txBody>
        </p:sp>
        <p:sp>
          <p:nvSpPr>
            <p:cNvPr id="83" name="housing83"/>
            <p:cNvSpPr/>
            <p:nvPr/>
          </p:nvSpPr>
          <p:spPr>
            <a:xfrm>
              <a:off x="8379618" y="2150000"/>
              <a:ext cx="758764" cy="1996748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4" name="lensOff84"/>
            <p:cNvSpPr/>
            <p:nvPr/>
          </p:nvSpPr>
          <p:spPr>
            <a:xfrm>
              <a:off x="8561722" y="2329707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5" name="halo85"/>
            <p:cNvSpPr/>
            <p:nvPr/>
          </p:nvSpPr>
          <p:spPr>
            <a:xfrm>
              <a:off x="8439409" y="2828783"/>
              <a:ext cx="639182" cy="639182"/>
            </a:xfrm>
            <a:prstGeom prst="ellipse">
              <a:avLst/>
            </a:prstGeom>
            <a:solidFill>
              <a:srgbClr val="D9A62E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6" name="lensOnEstimate86"/>
            <p:cNvSpPr/>
            <p:nvPr/>
          </p:nvSpPr>
          <p:spPr>
            <a:xfrm>
              <a:off x="8561722" y="2951096"/>
              <a:ext cx="394557" cy="394557"/>
            </a:xfrm>
            <a:prstGeom prst="ellipse">
              <a:avLst/>
            </a:prstGeom>
            <a:pattFill prst="ltUpDiag">
              <a:fgClr>
                <a:srgbClr val="D9A62E"/>
              </a:fgClr>
              <a:bgClr>
                <a:srgbClr val="223052"/>
              </a:bgClr>
            </a:patt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7" name="lensOff87"/>
            <p:cNvSpPr/>
            <p:nvPr/>
          </p:nvSpPr>
          <p:spPr>
            <a:xfrm>
              <a:off x="8561722" y="3572484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8" name="tb88"/>
            <p:cNvSpPr txBox="1"/>
            <p:nvPr/>
          </p:nvSpPr>
          <p:spPr>
            <a:xfrm>
              <a:off x="6226000" y="4286748"/>
              <a:ext cx="5066000" cy="472751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Proposed cohort funding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$33,600 a month</a:t>
              </a:r>
            </a:p>
          </p:txBody>
        </p:sp>
        <p:sp>
          <p:nvSpPr>
            <p:cNvPr id="89" name="tb89"/>
            <p:cNvSpPr txBox="1"/>
            <p:nvPr/>
          </p:nvSpPr>
          <p:spPr>
            <a:xfrm>
              <a:off x="900000" y="5275375"/>
              <a:ext cx="10392000" cy="17462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The cohort funding proposal is separate from the organization’s funded Cowork cap. Review it in Decisions before approval.</a:t>
              </a:r>
            </a:p>
          </p:txBody>
        </p:sp>
      </p:grpSp>
      <p:sp>
        <p:nvSpPr>
          <p:cNvPr id="94" name="tb94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Review the proposed cohort funding alongside the organization’s budget.</a:t>
            </a:r>
          </a:p>
        </p:txBody>
      </p:sp>
      <p:sp>
        <p:nvSpPr>
          <p:cNvPr id="95" name="tb95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5" name="tb115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PROOF</a:t>
            </a:r>
          </a:p>
        </p:txBody>
      </p:sp>
      <p:sp>
        <p:nvSpPr>
          <p:cNvPr id="116" name="r116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17" name="tb117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The lift is caused, not assumed — a group we never touched proves it.</a:t>
            </a:r>
          </a:p>
        </p:txBody>
      </p:sp>
      <p:grpSp>
        <p:nvGrpSpPr>
          <p:cNvPr id="114" name="inst-balance-114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96" name="tb96"/>
            <p:cNvSpPr txBox="1"/>
            <p:nvPr/>
          </p:nvSpPr>
          <p:spPr>
            <a:xfrm>
              <a:off x="900000" y="2150000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Seats Aristo helped</a:t>
              </a:r>
            </a:p>
          </p:txBody>
        </p:sp>
        <p:sp>
          <p:nvSpPr>
            <p:cNvPr id="97" name="track97"/>
            <p:cNvSpPr/>
            <p:nvPr/>
          </p:nvSpPr>
          <p:spPr>
            <a:xfrm>
              <a:off x="900000" y="2450000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8" name="fill98"/>
            <p:cNvSpPr/>
            <p:nvPr/>
          </p:nvSpPr>
          <p:spPr>
            <a:xfrm>
              <a:off x="900000" y="2450000"/>
              <a:ext cx="3948960" cy="612688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9" name="lbl-nudged-out=0-fw=3948960-ew=320040-tb99"/>
            <p:cNvSpPr txBox="1"/>
            <p:nvPr/>
          </p:nvSpPr>
          <p:spPr>
            <a:xfrm>
              <a:off x="900000" y="2508314"/>
              <a:ext cx="379896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38%</a:t>
              </a:r>
            </a:p>
          </p:txBody>
        </p:sp>
        <p:sp>
          <p:nvSpPr>
            <p:cNvPr id="100" name="tb100"/>
            <p:cNvSpPr txBox="1"/>
            <p:nvPr/>
          </p:nvSpPr>
          <p:spPr>
            <a:xfrm>
              <a:off x="900000" y="3375375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Never-nudged holdout — the control (154 seats)</a:t>
              </a:r>
            </a:p>
          </p:txBody>
        </p:sp>
        <p:sp>
          <p:nvSpPr>
            <p:cNvPr id="101" name="track101"/>
            <p:cNvSpPr/>
            <p:nvPr/>
          </p:nvSpPr>
          <p:spPr>
            <a:xfrm>
              <a:off x="900000" y="3675375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2" name="fill102"/>
            <p:cNvSpPr/>
            <p:nvPr/>
          </p:nvSpPr>
          <p:spPr>
            <a:xfrm>
              <a:off x="900000" y="3675375"/>
              <a:ext cx="2494080" cy="612688"/>
            </a:xfrm>
            <a:prstGeom prst="roundRect">
              <a:avLst>
                <a:gd name="adj" fmla="val 14000"/>
              </a:avLst>
            </a:prstGeom>
            <a:solidFill>
              <a:srgbClr val="3A4568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3" name="lbl-control-out=0-fw=2494080-ew=320040-tb103"/>
            <p:cNvSpPr txBox="1"/>
            <p:nvPr/>
          </p:nvSpPr>
          <p:spPr>
            <a:xfrm>
              <a:off x="900000" y="3733689"/>
              <a:ext cx="234408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24%</a:t>
              </a:r>
            </a:p>
          </p:txBody>
        </p:sp>
        <p:sp>
          <p:nvSpPr>
            <p:cNvPr id="104" name="costline104"/>
            <p:cNvSpPr/>
            <p:nvPr/>
          </p:nvSpPr>
          <p:spPr>
            <a:xfrm>
              <a:off x="3394080" y="2390000"/>
              <a:ext cx="0" cy="1958063"/>
            </a:xfrm>
            <a:prstGeom prst="line">
              <a:avLst/>
            </a:prstGeom>
            <a:noFill/>
            <a:ln w="25400">
              <a:solidFill>
                <a:srgbClr val="F5F7FA"/>
              </a:solidFill>
              <a:prstDash val="dash"/>
            </a:ln>
          </p:spPr>
          <p:txBody>
            <a:bodyPr/>
            <a:lstStyle/>
            <a:p/>
          </p:txBody>
        </p:sp>
        <p:sp>
          <p:nvSpPr>
            <p:cNvPr id="105" name="tb105"/>
            <p:cNvSpPr txBox="1"/>
            <p:nvPr/>
          </p:nvSpPr>
          <p:spPr>
            <a:xfrm>
              <a:off x="2041248" y="4378063"/>
              <a:ext cx="27056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200">
                  <a:solidFill>
                    <a:srgbClr val="8FA0B8"/>
                  </a:solidFill>
                  <a:latin typeface="Segoe UI"/>
                </a:rPr>
                <a:t>what would have happened anyway</a:t>
              </a:r>
            </a:p>
          </p:txBody>
        </p:sp>
        <p:sp>
          <p:nvSpPr>
            <p:cNvPr id="106" name="axis106"/>
            <p:cNvSpPr/>
            <p:nvPr/>
          </p:nvSpPr>
          <p:spPr>
            <a:xfrm>
              <a:off x="900000" y="4790750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07" name="tick107"/>
            <p:cNvSpPr/>
            <p:nvPr/>
          </p:nvSpPr>
          <p:spPr>
            <a:xfrm>
              <a:off x="900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08" name="axistick-value-tb108"/>
            <p:cNvSpPr txBox="1"/>
            <p:nvPr/>
          </p:nvSpPr>
          <p:spPr>
            <a:xfrm>
              <a:off x="900000" y="4840750"/>
              <a:ext cx="2464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0%</a:t>
              </a:r>
            </a:p>
          </p:txBody>
        </p:sp>
        <p:sp>
          <p:nvSpPr>
            <p:cNvPr id="109" name="tick109"/>
            <p:cNvSpPr/>
            <p:nvPr/>
          </p:nvSpPr>
          <p:spPr>
            <a:xfrm>
              <a:off x="6096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0" name="axistick-value-tb110"/>
            <p:cNvSpPr txBox="1"/>
            <p:nvPr/>
          </p:nvSpPr>
          <p:spPr>
            <a:xfrm>
              <a:off x="5933652" y="4840750"/>
              <a:ext cx="324696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50%</a:t>
              </a:r>
            </a:p>
          </p:txBody>
        </p:sp>
        <p:sp>
          <p:nvSpPr>
            <p:cNvPr id="111" name="tick111"/>
            <p:cNvSpPr/>
            <p:nvPr/>
          </p:nvSpPr>
          <p:spPr>
            <a:xfrm>
              <a:off x="11292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2" name="axistick-value-tb112"/>
            <p:cNvSpPr txBox="1"/>
            <p:nvPr/>
          </p:nvSpPr>
          <p:spPr>
            <a:xfrm>
              <a:off x="10889072" y="4840750"/>
              <a:ext cx="402928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100%</a:t>
              </a:r>
            </a:p>
          </p:txBody>
        </p:sp>
        <p:sp>
          <p:nvSpPr>
            <p:cNvPr id="113" name="tb113"/>
            <p:cNvSpPr txBox="1"/>
            <p:nvPr/>
          </p:nvSpPr>
          <p:spPr>
            <a:xfrm>
              <a:off x="900000" y="5100750"/>
              <a:ext cx="10392000" cy="34925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Activation rate, same licenses and same capability in both arms. The gap is Aristo’s own effect: +14 points, 69 seats provably moved ($2,070). Billing follows the cautious bound and the score is allowed to go down.</a:t>
              </a:r>
            </a:p>
          </p:txBody>
        </p:sp>
      </p:grpSp>
      <p:sp>
        <p:nvSpPr>
          <p:cNvPr id="118" name="tb118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Quote this in the renewal room: the gap is the product, isolated.</a:t>
            </a:r>
          </a:p>
        </p:txBody>
      </p:sp>
      <p:sp>
        <p:nvSpPr>
          <p:cNvPr id="119" name="tb119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isto">
  <a:themeElements>
    <a:clrScheme name="Aristo">
      <a:dk1>
        <a:srgbClr val="0D1626"/>
      </a:dk1>
      <a:lt1>
        <a:srgbClr val="F5F7FA"/>
      </a:lt1>
      <a:dk2>
        <a:srgbClr val="0B1020"/>
      </a:dk2>
      <a:lt2>
        <a:srgbClr val="8FA0B8"/>
      </a:lt2>
      <a:accent1>
        <a:srgbClr val="3D7BFF"/>
      </a:accent1>
      <a:accent2>
        <a:srgbClr val="3FB68B"/>
      </a:accent2>
      <a:accent3>
        <a:srgbClr val="8FA0B8"/>
      </a:accent3>
      <a:accent4>
        <a:srgbClr val="3D7BFF"/>
      </a:accent4>
      <a:accent5>
        <a:srgbClr val="3FB68B"/>
      </a:accent5>
      <a:accent6>
        <a:srgbClr val="8FA0B8"/>
      </a:accent6>
      <a:hlink>
        <a:srgbClr val="3D7BFF"/>
      </a:hlink>
      <a:folHlink>
        <a:srgbClr val="8FA0B8"/>
      </a:folHlink>
    </a:clrScheme>
    <a:fontScheme name="Aristo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risto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