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tb20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21" name="r21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tb22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4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4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400">
                <a:solidFill>
                  <a:srgbClr val="F5F7FA"/>
                </a:solidFill>
                <a:latin typeface="Segoe UI"/>
              </a:rPr>
              <a:t> — where the energy lives, team by team</a:t>
            </a:r>
          </a:p>
        </p:txBody>
      </p:sp>
      <p:grpSp>
        <p:nvGrpSpPr>
          <p:cNvPr id="70" name="inst-standing-70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27" name="inst-dial-27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23" name="arc23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4" name="arc24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5" name="tb25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26" name="tb26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69" name="inst-scale-69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28" name="rail28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29" name="band29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0" name="tb30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31" name="band31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2" name="tb32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33" name="bandLive33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4" name="tb34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35" name="band35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36" name="tb36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37" name="tick37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ick40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1" name="tick41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2" name="tick42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3" name="tick43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4" name="tick44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5" name="tick45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6" name="tick46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7" name="tick47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8" name="tick48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9" name="tick49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0" name="tick50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1" name="tick51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2" name="tick52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3" name="tick53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4" name="tick54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5" name="tick55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6" name="tick56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7" name="tick57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58" name="tb58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59" name="tb59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60" name="tb60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61" name="tb61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62" name="tb62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63" name="markerPill63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4" name="tb64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65" name="markerPoint65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6" name="markerBlade66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7" name="tb67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68" name="tb68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Estimate; a pillar is self-reported. Live view 24 September 2026 · Last counted Run #4 2026-09-24 · next assessment due 2026-10-21</a:t>
                </a:r>
              </a:p>
            </p:txBody>
          </p:sp>
        </p:grpSp>
      </p:grpSp>
      <p:sp>
        <p:nvSpPr>
          <p:cNvPr id="71" name="tb71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72" name="tb72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4" name="tb134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§1 · DEPARTMENTS</a:t>
            </a:r>
          </a:p>
        </p:txBody>
      </p:sp>
      <p:sp>
        <p:nvSpPr>
          <p:cNvPr id="135" name="r135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36" name="tb136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Who is already working with AI, team by team.</a:t>
            </a:r>
          </a:p>
        </p:txBody>
      </p:sp>
      <p:grpSp>
        <p:nvGrpSpPr>
          <p:cNvPr id="133" name="inst-balance-133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73" name="tb73"/>
            <p:cNvSpPr txBox="1"/>
            <p:nvPr/>
          </p:nvSpPr>
          <p:spPr>
            <a:xfrm>
              <a:off x="900000" y="2150000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Engineering · high agent-readiness</a:t>
              </a:r>
            </a:p>
          </p:txBody>
        </p:sp>
        <p:sp>
          <p:nvSpPr>
            <p:cNvPr id="74" name="track74"/>
            <p:cNvSpPr/>
            <p:nvPr/>
          </p:nvSpPr>
          <p:spPr>
            <a:xfrm>
              <a:off x="900000" y="2206556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5" name="fill75"/>
            <p:cNvSpPr/>
            <p:nvPr/>
          </p:nvSpPr>
          <p:spPr>
            <a:xfrm>
              <a:off x="900000" y="2206556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6" name="lbl-t0-out=0-fw=10392000-ew=1920240-tb76"/>
            <p:cNvSpPr txBox="1"/>
            <p:nvPr/>
          </p:nvSpPr>
          <p:spPr>
            <a:xfrm>
              <a:off x="900000" y="2088604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1,550 credit-ready</a:t>
              </a:r>
            </a:p>
          </p:txBody>
        </p:sp>
        <p:sp>
          <p:nvSpPr>
            <p:cNvPr id="77" name="tb77"/>
            <p:cNvSpPr txBox="1"/>
            <p:nvPr/>
          </p:nvSpPr>
          <p:spPr>
            <a:xfrm>
              <a:off x="900000" y="2338519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Sales · high agent-readiness</a:t>
              </a:r>
            </a:p>
          </p:txBody>
        </p:sp>
        <p:sp>
          <p:nvSpPr>
            <p:cNvPr id="78" name="track78"/>
            <p:cNvSpPr/>
            <p:nvPr/>
          </p:nvSpPr>
          <p:spPr>
            <a:xfrm>
              <a:off x="900000" y="2395075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79" name="fill79"/>
            <p:cNvSpPr/>
            <p:nvPr/>
          </p:nvSpPr>
          <p:spPr>
            <a:xfrm>
              <a:off x="900000" y="2395075"/>
              <a:ext cx="9185187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0" name="lbl-t1-out=0-fw=9185187-ew=1920240-tb80"/>
            <p:cNvSpPr txBox="1"/>
            <p:nvPr/>
          </p:nvSpPr>
          <p:spPr>
            <a:xfrm>
              <a:off x="900000" y="2277123"/>
              <a:ext cx="9035187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1,370 credit-ready</a:t>
              </a:r>
            </a:p>
          </p:txBody>
        </p:sp>
        <p:sp>
          <p:nvSpPr>
            <p:cNvPr id="81" name="tb81"/>
            <p:cNvSpPr txBox="1"/>
            <p:nvPr/>
          </p:nvSpPr>
          <p:spPr>
            <a:xfrm>
              <a:off x="900000" y="2527038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Operations · high agent-readiness</a:t>
              </a:r>
            </a:p>
          </p:txBody>
        </p:sp>
        <p:sp>
          <p:nvSpPr>
            <p:cNvPr id="82" name="track82"/>
            <p:cNvSpPr/>
            <p:nvPr/>
          </p:nvSpPr>
          <p:spPr>
            <a:xfrm>
              <a:off x="900000" y="2583594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3" name="fill83"/>
            <p:cNvSpPr/>
            <p:nvPr/>
          </p:nvSpPr>
          <p:spPr>
            <a:xfrm>
              <a:off x="900000" y="2583594"/>
              <a:ext cx="6838606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4" name="lbl-t2-out=0-fw=6838606-ew=1920240-tb84"/>
            <p:cNvSpPr txBox="1"/>
            <p:nvPr/>
          </p:nvSpPr>
          <p:spPr>
            <a:xfrm>
              <a:off x="900000" y="2465642"/>
              <a:ext cx="6688606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1,020 credit-ready</a:t>
              </a:r>
            </a:p>
          </p:txBody>
        </p:sp>
        <p:sp>
          <p:nvSpPr>
            <p:cNvPr id="85" name="tb85"/>
            <p:cNvSpPr txBox="1"/>
            <p:nvPr/>
          </p:nvSpPr>
          <p:spPr>
            <a:xfrm>
              <a:off x="900000" y="2715557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Customer Success · high agent-readiness</a:t>
              </a:r>
            </a:p>
          </p:txBody>
        </p:sp>
        <p:sp>
          <p:nvSpPr>
            <p:cNvPr id="86" name="track86"/>
            <p:cNvSpPr/>
            <p:nvPr/>
          </p:nvSpPr>
          <p:spPr>
            <a:xfrm>
              <a:off x="900000" y="2772113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7" name="fill87"/>
            <p:cNvSpPr/>
            <p:nvPr/>
          </p:nvSpPr>
          <p:spPr>
            <a:xfrm>
              <a:off x="900000" y="2772113"/>
              <a:ext cx="5933497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8" name="lbl-t3-out=0-fw=5933497-ew=1706880-tb88"/>
            <p:cNvSpPr txBox="1"/>
            <p:nvPr/>
          </p:nvSpPr>
          <p:spPr>
            <a:xfrm>
              <a:off x="900000" y="2654161"/>
              <a:ext cx="5783497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885 credit-ready</a:t>
              </a:r>
            </a:p>
          </p:txBody>
        </p:sp>
        <p:sp>
          <p:nvSpPr>
            <p:cNvPr id="89" name="tb89"/>
            <p:cNvSpPr txBox="1"/>
            <p:nvPr/>
          </p:nvSpPr>
          <p:spPr>
            <a:xfrm>
              <a:off x="900000" y="2904076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Finance · high agent-readiness</a:t>
              </a:r>
            </a:p>
          </p:txBody>
        </p:sp>
        <p:sp>
          <p:nvSpPr>
            <p:cNvPr id="90" name="track90"/>
            <p:cNvSpPr/>
            <p:nvPr/>
          </p:nvSpPr>
          <p:spPr>
            <a:xfrm>
              <a:off x="900000" y="2960632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1" name="fill91"/>
            <p:cNvSpPr/>
            <p:nvPr/>
          </p:nvSpPr>
          <p:spPr>
            <a:xfrm>
              <a:off x="900000" y="2960632"/>
              <a:ext cx="4357935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2" name="lbl-t4-out=0-fw=4357935-ew=1706880-tb92"/>
            <p:cNvSpPr txBox="1"/>
            <p:nvPr/>
          </p:nvSpPr>
          <p:spPr>
            <a:xfrm>
              <a:off x="900000" y="2842680"/>
              <a:ext cx="4207935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650 credit-ready</a:t>
              </a:r>
            </a:p>
          </p:txBody>
        </p:sp>
        <p:sp>
          <p:nvSpPr>
            <p:cNvPr id="93" name="tb93"/>
            <p:cNvSpPr txBox="1"/>
            <p:nvPr/>
          </p:nvSpPr>
          <p:spPr>
            <a:xfrm>
              <a:off x="900000" y="3092595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Marketing · medium agent-readiness</a:t>
              </a:r>
            </a:p>
          </p:txBody>
        </p:sp>
        <p:sp>
          <p:nvSpPr>
            <p:cNvPr id="94" name="track94"/>
            <p:cNvSpPr/>
            <p:nvPr/>
          </p:nvSpPr>
          <p:spPr>
            <a:xfrm>
              <a:off x="900000" y="3149151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5" name="fill95"/>
            <p:cNvSpPr/>
            <p:nvPr/>
          </p:nvSpPr>
          <p:spPr>
            <a:xfrm>
              <a:off x="900000" y="3149151"/>
              <a:ext cx="3620439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6" name="lbl-t5-out=0-fw=3620439-ew=1706880-tb96"/>
            <p:cNvSpPr txBox="1"/>
            <p:nvPr/>
          </p:nvSpPr>
          <p:spPr>
            <a:xfrm>
              <a:off x="900000" y="3031199"/>
              <a:ext cx="3470439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540 credit-ready</a:t>
              </a:r>
            </a:p>
          </p:txBody>
        </p:sp>
        <p:sp>
          <p:nvSpPr>
            <p:cNvPr id="97" name="tb97"/>
            <p:cNvSpPr txBox="1"/>
            <p:nvPr/>
          </p:nvSpPr>
          <p:spPr>
            <a:xfrm>
              <a:off x="900000" y="3281114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IT · medium agent-readiness</a:t>
              </a:r>
            </a:p>
          </p:txBody>
        </p:sp>
        <p:sp>
          <p:nvSpPr>
            <p:cNvPr id="98" name="track98"/>
            <p:cNvSpPr/>
            <p:nvPr/>
          </p:nvSpPr>
          <p:spPr>
            <a:xfrm>
              <a:off x="900000" y="3337670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9" name="fill99"/>
            <p:cNvSpPr/>
            <p:nvPr/>
          </p:nvSpPr>
          <p:spPr>
            <a:xfrm>
              <a:off x="900000" y="3337670"/>
              <a:ext cx="3318735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0" name="lbl-t6-out=0-fw=3318735-ew=1706880-tb100"/>
            <p:cNvSpPr txBox="1"/>
            <p:nvPr/>
          </p:nvSpPr>
          <p:spPr>
            <a:xfrm>
              <a:off x="900000" y="3219718"/>
              <a:ext cx="3168735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495 credit-ready</a:t>
              </a:r>
            </a:p>
          </p:txBody>
        </p:sp>
        <p:sp>
          <p:nvSpPr>
            <p:cNvPr id="101" name="tb101"/>
            <p:cNvSpPr txBox="1"/>
            <p:nvPr/>
          </p:nvSpPr>
          <p:spPr>
            <a:xfrm>
              <a:off x="900000" y="3469633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Product · high agent-readiness</a:t>
              </a:r>
            </a:p>
          </p:txBody>
        </p:sp>
        <p:sp>
          <p:nvSpPr>
            <p:cNvPr id="102" name="track102"/>
            <p:cNvSpPr/>
            <p:nvPr/>
          </p:nvSpPr>
          <p:spPr>
            <a:xfrm>
              <a:off x="900000" y="3526189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3" name="fill103"/>
            <p:cNvSpPr/>
            <p:nvPr/>
          </p:nvSpPr>
          <p:spPr>
            <a:xfrm>
              <a:off x="900000" y="3526189"/>
              <a:ext cx="3050555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4" name="lbl-t7-out=0-fw=3050555-ew=1706880-tb104"/>
            <p:cNvSpPr txBox="1"/>
            <p:nvPr/>
          </p:nvSpPr>
          <p:spPr>
            <a:xfrm>
              <a:off x="900000" y="3408237"/>
              <a:ext cx="2900555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455 credit-ready</a:t>
              </a:r>
            </a:p>
          </p:txBody>
        </p:sp>
        <p:sp>
          <p:nvSpPr>
            <p:cNvPr id="105" name="tb105"/>
            <p:cNvSpPr txBox="1"/>
            <p:nvPr/>
          </p:nvSpPr>
          <p:spPr>
            <a:xfrm>
              <a:off x="900000" y="3658152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Human Resources · medium agent-readiness</a:t>
              </a:r>
            </a:p>
          </p:txBody>
        </p:sp>
        <p:sp>
          <p:nvSpPr>
            <p:cNvPr id="106" name="track106"/>
            <p:cNvSpPr/>
            <p:nvPr/>
          </p:nvSpPr>
          <p:spPr>
            <a:xfrm>
              <a:off x="900000" y="3714708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7" name="fill107"/>
            <p:cNvSpPr/>
            <p:nvPr/>
          </p:nvSpPr>
          <p:spPr>
            <a:xfrm>
              <a:off x="900000" y="3714708"/>
              <a:ext cx="2480671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8" name="lbl-t8-out=0-fw=2480671-ew=1706880-tb108"/>
            <p:cNvSpPr txBox="1"/>
            <p:nvPr/>
          </p:nvSpPr>
          <p:spPr>
            <a:xfrm>
              <a:off x="900000" y="3596756"/>
              <a:ext cx="2330671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370 credit-ready</a:t>
              </a:r>
            </a:p>
          </p:txBody>
        </p:sp>
        <p:sp>
          <p:nvSpPr>
            <p:cNvPr id="109" name="tb109"/>
            <p:cNvSpPr txBox="1"/>
            <p:nvPr/>
          </p:nvSpPr>
          <p:spPr>
            <a:xfrm>
              <a:off x="900000" y="3846671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Manufacturing · medium agent-readiness</a:t>
              </a:r>
            </a:p>
          </p:txBody>
        </p:sp>
        <p:sp>
          <p:nvSpPr>
            <p:cNvPr id="110" name="track110"/>
            <p:cNvSpPr/>
            <p:nvPr/>
          </p:nvSpPr>
          <p:spPr>
            <a:xfrm>
              <a:off x="900000" y="3903227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1" name="fill111"/>
            <p:cNvSpPr/>
            <p:nvPr/>
          </p:nvSpPr>
          <p:spPr>
            <a:xfrm>
              <a:off x="900000" y="3903227"/>
              <a:ext cx="3600325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2" name="lbl-t9-out=0-fw=3600325-ew=1706880-tb112"/>
            <p:cNvSpPr txBox="1"/>
            <p:nvPr/>
          </p:nvSpPr>
          <p:spPr>
            <a:xfrm>
              <a:off x="900000" y="3785275"/>
              <a:ext cx="3450325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537 credit-ready</a:t>
              </a:r>
            </a:p>
          </p:txBody>
        </p:sp>
        <p:sp>
          <p:nvSpPr>
            <p:cNvPr id="113" name="tb113"/>
            <p:cNvSpPr txBox="1"/>
            <p:nvPr/>
          </p:nvSpPr>
          <p:spPr>
            <a:xfrm>
              <a:off x="900000" y="4035190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Supply Chain · medium agent-readiness</a:t>
              </a:r>
            </a:p>
          </p:txBody>
        </p:sp>
        <p:sp>
          <p:nvSpPr>
            <p:cNvPr id="114" name="track114"/>
            <p:cNvSpPr/>
            <p:nvPr/>
          </p:nvSpPr>
          <p:spPr>
            <a:xfrm>
              <a:off x="900000" y="4091746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5" name="fill115"/>
            <p:cNvSpPr/>
            <p:nvPr/>
          </p:nvSpPr>
          <p:spPr>
            <a:xfrm>
              <a:off x="900000" y="4091746"/>
              <a:ext cx="2983510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6" name="lbl-t10-out=0-fw=2983510-ew=1706880-tb116"/>
            <p:cNvSpPr txBox="1"/>
            <p:nvPr/>
          </p:nvSpPr>
          <p:spPr>
            <a:xfrm>
              <a:off x="900000" y="3973794"/>
              <a:ext cx="283351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445 credit-ready</a:t>
              </a:r>
            </a:p>
          </p:txBody>
        </p:sp>
        <p:sp>
          <p:nvSpPr>
            <p:cNvPr id="117" name="tb117"/>
            <p:cNvSpPr txBox="1"/>
            <p:nvPr/>
          </p:nvSpPr>
          <p:spPr>
            <a:xfrm>
              <a:off x="900000" y="4223709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Data &amp; Analytics · high agent-readiness</a:t>
              </a:r>
            </a:p>
          </p:txBody>
        </p:sp>
        <p:sp>
          <p:nvSpPr>
            <p:cNvPr id="118" name="track118"/>
            <p:cNvSpPr/>
            <p:nvPr/>
          </p:nvSpPr>
          <p:spPr>
            <a:xfrm>
              <a:off x="900000" y="4280265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19" name="fill119"/>
            <p:cNvSpPr/>
            <p:nvPr/>
          </p:nvSpPr>
          <p:spPr>
            <a:xfrm>
              <a:off x="900000" y="4280265"/>
              <a:ext cx="2849419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0" name="lbl-t11-out=0-fw=2849419-ew=1706880-tb120"/>
            <p:cNvSpPr txBox="1"/>
            <p:nvPr/>
          </p:nvSpPr>
          <p:spPr>
            <a:xfrm>
              <a:off x="900000" y="4162313"/>
              <a:ext cx="2699419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425 credit-ready</a:t>
              </a:r>
            </a:p>
          </p:txBody>
        </p:sp>
        <p:sp>
          <p:nvSpPr>
            <p:cNvPr id="121" name="tb121"/>
            <p:cNvSpPr txBox="1"/>
            <p:nvPr/>
          </p:nvSpPr>
          <p:spPr>
            <a:xfrm>
              <a:off x="900000" y="4412228"/>
              <a:ext cx="10392000" cy="56556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Other teams · Other teams — 2 teams shown together, so that no group of fewer than five people is shown on its own.</a:t>
              </a:r>
            </a:p>
          </p:txBody>
        </p:sp>
        <p:sp>
          <p:nvSpPr>
            <p:cNvPr id="122" name="track122"/>
            <p:cNvSpPr/>
            <p:nvPr/>
          </p:nvSpPr>
          <p:spPr>
            <a:xfrm>
              <a:off x="900000" y="4468784"/>
              <a:ext cx="10392000" cy="94260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3" name="fill123"/>
            <p:cNvSpPr/>
            <p:nvPr/>
          </p:nvSpPr>
          <p:spPr>
            <a:xfrm>
              <a:off x="900000" y="4468784"/>
              <a:ext cx="26000" cy="94260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24" name="lbl-t12-out=1-fw=26000-ew=1493520-tb124"/>
            <p:cNvSpPr txBox="1"/>
            <p:nvPr/>
          </p:nvSpPr>
          <p:spPr>
            <a:xfrm>
              <a:off x="1076000" y="4350832"/>
              <a:ext cx="10216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0 credit-ready</a:t>
              </a:r>
            </a:p>
          </p:txBody>
        </p:sp>
        <p:sp>
          <p:nvSpPr>
            <p:cNvPr id="125" name="axis125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6" name="tick126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7" name="axistick-value-tb127"/>
            <p:cNvSpPr txBox="1"/>
            <p:nvPr/>
          </p:nvSpPr>
          <p:spPr>
            <a:xfrm>
              <a:off x="900000" y="4840750"/>
              <a:ext cx="168232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</a:t>
              </a:r>
            </a:p>
          </p:txBody>
        </p:sp>
        <p:sp>
          <p:nvSpPr>
            <p:cNvPr id="128" name="tick128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29" name="axistick-value-tb129"/>
            <p:cNvSpPr txBox="1"/>
            <p:nvPr/>
          </p:nvSpPr>
          <p:spPr>
            <a:xfrm>
              <a:off x="5933652" y="4840750"/>
              <a:ext cx="32469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775</a:t>
              </a:r>
            </a:p>
          </p:txBody>
        </p:sp>
        <p:sp>
          <p:nvSpPr>
            <p:cNvPr id="130" name="tick130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31" name="axistick-value-tb131"/>
            <p:cNvSpPr txBox="1"/>
            <p:nvPr/>
          </p:nvSpPr>
          <p:spPr>
            <a:xfrm>
              <a:off x="10810840" y="4840750"/>
              <a:ext cx="481160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1,550</a:t>
              </a:r>
            </a:p>
          </p:txBody>
        </p:sp>
        <p:sp>
          <p:nvSpPr>
            <p:cNvPr id="132" name="tb132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Share of the credit-ready cohort, apportioned across teams by size and Cowork fit — an estimate, and not a headcount of the team. Teams are named by directory headcount; figures about fewer than five people are shown in words.</a:t>
              </a:r>
            </a:p>
          </p:txBody>
        </p:sp>
      </p:grpSp>
      <p:sp>
        <p:nvSpPr>
          <p:cNvPr id="137" name="tb137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Start with the longest bar — that team already has the habit to spread.</a:t>
            </a:r>
          </a:p>
        </p:txBody>
      </p:sp>
      <p:sp>
        <p:nvSpPr>
          <p:cNvPr id="138" name="tb138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" name="tb15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§2 · THE TRAJECTORY</a:t>
            </a:r>
          </a:p>
        </p:txBody>
      </p:sp>
      <p:sp>
        <p:nvSpPr>
          <p:cNvPr id="16" name="r16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tb17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score, 4 runs back — your own history is the honest benchmark.</a:t>
            </a:r>
          </a:p>
        </p:txBody>
      </p:sp>
      <p:grpSp>
        <p:nvGrpSpPr>
          <p:cNvPr id="14" name="inst-trend-14" descr="aristo-instrument kind=trend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1" name="baseline11"/>
            <p:cNvSpPr/>
            <p:nvPr/>
          </p:nvSpPr>
          <p:spPr>
            <a:xfrm>
              <a:off x="900000" y="4853124"/>
              <a:ext cx="894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2" name="trend2"/>
            <p:cNvSpPr/>
            <p:nvPr/>
          </p:nvSpPr>
          <p:spPr>
            <a:xfrm>
              <a:off x="900000" y="2150000"/>
              <a:ext cx="8942000" cy="2703124"/>
            </a:xfrm>
            <a:custGeom>
              <a:avLst/>
              <a:gdLst/>
              <a:ahLst/>
              <a:cxnLst/>
              <a:rect l="0" t="0" r="1000" b="300"/>
              <a:pathLst>
                <a:path w="1000" h="300" fill="none">
                  <a:moveTo>
                    <a:pt x="0" y="218"/>
                  </a:moveTo>
                  <a:lnTo>
                    <a:pt x="333" y="164"/>
                  </a:lnTo>
                  <a:lnTo>
                    <a:pt x="667" y="109"/>
                  </a:lnTo>
                  <a:lnTo>
                    <a:pt x="1000" y="55"/>
                  </a:lnTo>
                </a:path>
              </a:pathLst>
            </a:custGeom>
            <a:noFill/>
            <a:ln w="34925" cap="rnd">
              <a:solidFill>
                <a:srgbClr val="3D7BFF"/>
              </a:solidFill>
              <a:round/>
            </a:ln>
          </p:spPr>
          <p:txBody>
            <a:bodyPr/>
            <a:lstStyle/>
            <a:p/>
          </p:txBody>
        </p:sp>
        <p:sp>
          <p:nvSpPr>
            <p:cNvPr id="3" name="reading3"/>
            <p:cNvSpPr/>
            <p:nvPr/>
          </p:nvSpPr>
          <p:spPr>
            <a:xfrm>
              <a:off x="834000" y="4048270"/>
              <a:ext cx="132000" cy="132000"/>
            </a:xfrm>
            <a:prstGeom prst="ellipse">
              <a:avLst/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4" name="tb4"/>
            <p:cNvSpPr txBox="1"/>
            <p:nvPr/>
          </p:nvSpPr>
          <p:spPr>
            <a:xfrm>
              <a:off x="400000" y="4254270"/>
              <a:ext cx="1000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66</a:t>
              </a:r>
            </a:p>
          </p:txBody>
        </p:sp>
        <p:sp>
          <p:nvSpPr>
            <p:cNvPr id="5" name="reading5"/>
            <p:cNvSpPr/>
            <p:nvPr/>
          </p:nvSpPr>
          <p:spPr>
            <a:xfrm>
              <a:off x="3811686" y="3561708"/>
              <a:ext cx="132000" cy="132000"/>
            </a:xfrm>
            <a:prstGeom prst="ellipse">
              <a:avLst/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" name="tb6"/>
            <p:cNvSpPr txBox="1"/>
            <p:nvPr/>
          </p:nvSpPr>
          <p:spPr>
            <a:xfrm>
              <a:off x="3377686" y="3767708"/>
              <a:ext cx="1000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70</a:t>
              </a:r>
            </a:p>
          </p:txBody>
        </p:sp>
        <p:sp>
          <p:nvSpPr>
            <p:cNvPr id="7" name="reading7"/>
            <p:cNvSpPr/>
            <p:nvPr/>
          </p:nvSpPr>
          <p:spPr>
            <a:xfrm>
              <a:off x="6798314" y="3066135"/>
              <a:ext cx="132000" cy="132000"/>
            </a:xfrm>
            <a:prstGeom prst="ellipse">
              <a:avLst/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" name="tb8"/>
            <p:cNvSpPr txBox="1"/>
            <p:nvPr/>
          </p:nvSpPr>
          <p:spPr>
            <a:xfrm>
              <a:off x="6364314" y="3272135"/>
              <a:ext cx="1000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74</a:t>
              </a:r>
            </a:p>
          </p:txBody>
        </p:sp>
        <p:sp>
          <p:nvSpPr>
            <p:cNvPr id="9" name="reading9"/>
            <p:cNvSpPr/>
            <p:nvPr/>
          </p:nvSpPr>
          <p:spPr>
            <a:xfrm>
              <a:off x="9776000" y="2579573"/>
              <a:ext cx="132000" cy="132000"/>
            </a:xfrm>
            <a:prstGeom prst="ellipse">
              <a:avLst/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" name="tb10"/>
            <p:cNvSpPr txBox="1"/>
            <p:nvPr/>
          </p:nvSpPr>
          <p:spPr>
            <a:xfrm>
              <a:off x="9342000" y="2125573"/>
              <a:ext cx="1000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78</a:t>
              </a:r>
            </a:p>
          </p:txBody>
        </p:sp>
        <p:sp>
          <p:nvSpPr>
            <p:cNvPr id="12" name="tb12"/>
            <p:cNvSpPr txBox="1"/>
            <p:nvPr/>
          </p:nvSpPr>
          <p:spPr>
            <a:xfrm>
              <a:off x="9992000" y="2385573"/>
              <a:ext cx="1300000" cy="52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2200" b="1">
                  <a:solidFill>
                    <a:srgbClr val="F5F7FA"/>
                  </a:solidFill>
                  <a:latin typeface="Segoe UI"/>
                </a:rPr>
                <a:t>78</a:t>
              </a:r>
            </a:p>
          </p:txBody>
        </p:sp>
        <p:sp>
          <p:nvSpPr>
            <p:cNvPr id="13" name="tb13"/>
            <p:cNvSpPr txBox="1"/>
            <p:nvPr/>
          </p:nvSpPr>
          <p:spPr>
            <a:xfrm>
              <a:off x="900000" y="5053124"/>
              <a:ext cx="10392000" cy="39687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250">
                  <a:solidFill>
                    <a:srgbClr val="8FA0B8"/>
                  </a:solidFill>
                  <a:latin typeface="Segoe UI"/>
                </a:rPr>
                <a:t>One point per monthly run, oldest to newest — every reading printed. 4 runs so far; the line is your own history, and it is allowed to go down.</a:t>
              </a:r>
            </a:p>
          </p:txBody>
        </p:sp>
      </p:grpSp>
      <p:sp>
        <p:nvSpPr>
          <p:cNvPr id="18" name="tb18"/>
          <p:cNvSpPr txBox="1"/>
          <p:nvPr/>
        </p:nvSpPr>
        <p:spPr>
          <a:xfrm>
            <a:off x="900000" y="5729300"/>
            <a:ext cx="10392000" cy="520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Watch the line, not the launch — champions lift the rest with their own proven plays.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The register names the plays, never the people.</a:t>
            </a:r>
          </a:p>
        </p:txBody>
      </p:sp>
      <p:sp>
        <p:nvSpPr>
          <p:cNvPr id="19" name="tb19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56" name="tb156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§3 · THE MONEY IN YOUR TEAMS</a:t>
            </a:r>
          </a:p>
        </p:txBody>
      </p:sp>
      <p:sp>
        <p:nvSpPr>
          <p:cNvPr id="157" name="r157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58" name="tb158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$43,200 a month in licenses, each waiting for a user — rerouted, never removed.</a:t>
            </a:r>
          </a:p>
        </p:txBody>
      </p:sp>
      <p:grpSp>
        <p:nvGrpSpPr>
          <p:cNvPr id="155" name="inst-balance-155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39" name="tb139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 spend already at work</a:t>
              </a:r>
            </a:p>
          </p:txBody>
        </p:sp>
        <p:sp>
          <p:nvSpPr>
            <p:cNvPr id="140" name="track140"/>
            <p:cNvSpPr/>
            <p:nvPr/>
          </p:nvSpPr>
          <p:spPr>
            <a:xfrm>
              <a:off x="900000" y="2450000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1" name="fill141"/>
            <p:cNvSpPr/>
            <p:nvPr/>
          </p:nvSpPr>
          <p:spPr>
            <a:xfrm>
              <a:off x="900000" y="2450000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2" name="lbl-work-out=0-fw=10392000-ew=746760-tb142"/>
            <p:cNvSpPr txBox="1"/>
            <p:nvPr/>
          </p:nvSpPr>
          <p:spPr>
            <a:xfrm>
              <a:off x="900000" y="2523157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43" name="tb143"/>
            <p:cNvSpPr txBox="1"/>
            <p:nvPr/>
          </p:nvSpPr>
          <p:spPr>
            <a:xfrm>
              <a:off x="900000" y="3462688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waiting for a user</a:t>
              </a:r>
            </a:p>
          </p:txBody>
        </p:sp>
        <p:sp>
          <p:nvSpPr>
            <p:cNvPr id="144" name="track144"/>
            <p:cNvSpPr/>
            <p:nvPr/>
          </p:nvSpPr>
          <p:spPr>
            <a:xfrm>
              <a:off x="900000" y="3762688"/>
              <a:ext cx="10392000" cy="656344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5" name="fill145"/>
            <p:cNvSpPr/>
            <p:nvPr/>
          </p:nvSpPr>
          <p:spPr>
            <a:xfrm>
              <a:off x="900000" y="3762688"/>
              <a:ext cx="5421913" cy="656344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46" name="lbl-idle-out=0-fw=5421913-ew=746760-tb146"/>
            <p:cNvSpPr txBox="1"/>
            <p:nvPr/>
          </p:nvSpPr>
          <p:spPr>
            <a:xfrm>
              <a:off x="900000" y="3835845"/>
              <a:ext cx="5271913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$43,200</a:t>
              </a:r>
            </a:p>
          </p:txBody>
        </p:sp>
        <p:sp>
          <p:nvSpPr>
            <p:cNvPr id="147" name="axis147"/>
            <p:cNvSpPr/>
            <p:nvPr/>
          </p:nvSpPr>
          <p:spPr>
            <a:xfrm>
              <a:off x="900000" y="4965375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8" name="tick148"/>
            <p:cNvSpPr/>
            <p:nvPr/>
          </p:nvSpPr>
          <p:spPr>
            <a:xfrm>
              <a:off x="900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49" name="axistick-value-tb149"/>
            <p:cNvSpPr txBox="1"/>
            <p:nvPr/>
          </p:nvSpPr>
          <p:spPr>
            <a:xfrm>
              <a:off x="900000" y="5015375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150" name="tick150"/>
            <p:cNvSpPr/>
            <p:nvPr/>
          </p:nvSpPr>
          <p:spPr>
            <a:xfrm>
              <a:off x="6096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51" name="axistick-value-tb151"/>
            <p:cNvSpPr txBox="1"/>
            <p:nvPr/>
          </p:nvSpPr>
          <p:spPr>
            <a:xfrm>
              <a:off x="5777188" y="5015375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$41,400</a:t>
              </a:r>
            </a:p>
          </p:txBody>
        </p:sp>
        <p:sp>
          <p:nvSpPr>
            <p:cNvPr id="152" name="tick152"/>
            <p:cNvSpPr/>
            <p:nvPr/>
          </p:nvSpPr>
          <p:spPr>
            <a:xfrm>
              <a:off x="11292000" y="4895375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53" name="axistick-value-tb153"/>
            <p:cNvSpPr txBox="1"/>
            <p:nvPr/>
          </p:nvSpPr>
          <p:spPr>
            <a:xfrm>
              <a:off x="10654376" y="5015375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154" name="tb154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1,440 seats waiting for a user; your Copilot money at $30 per seat. Illustrative · read-only · 24 September 2026.</a:t>
              </a:r>
            </a:p>
          </p:txBody>
        </p:sp>
      </p:grpSp>
      <p:sp>
        <p:nvSpPr>
          <p:cNvPr id="159" name="tb159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Name the people in your team who would use a seat today — that is the whole ask.</a:t>
            </a:r>
          </a:p>
        </p:txBody>
      </p:sp>
      <p:sp>
        <p:nvSpPr>
          <p:cNvPr id="160" name="tb160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" name="tb205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WHAT YOUR TEAM GETS</a:t>
            </a:r>
          </a:p>
        </p:txBody>
      </p:sp>
      <p:sp>
        <p:nvSpPr>
          <p:cNvPr id="206" name="r206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07" name="tb207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Help that arrives warm and once a day, never loud.</a:t>
            </a:r>
          </a:p>
        </p:txBody>
      </p:sp>
      <p:grpSp>
        <p:nvGrpSpPr>
          <p:cNvPr id="204" name="inst-gauge-204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161" name="tb161"/>
            <p:cNvSpPr txBox="1"/>
            <p:nvPr/>
          </p:nvSpPr>
          <p:spPr>
            <a:xfrm>
              <a:off x="900000" y="2150000"/>
              <a:ext cx="10392000" cy="137822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5000" b="1">
                  <a:solidFill>
                    <a:srgbClr val="F5F7FA"/>
                  </a:solidFill>
                  <a:latin typeface="Segoe UI"/>
                </a:rPr>
                <a:t>2,760 of 4,040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FB68B"/>
                  </a:solidFill>
                  <a:latin typeface="Segoe UI"/>
                </a:rPr>
                <a:t>people in your teams working with AI in the live view</a:t>
              </a:r>
            </a:p>
          </p:txBody>
        </p:sp>
        <p:sp>
          <p:nvSpPr>
            <p:cNvPr id="162" name="cell162"/>
            <p:cNvSpPr/>
            <p:nvPr/>
          </p:nvSpPr>
          <p:spPr>
            <a:xfrm>
              <a:off x="90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3" name="cell163"/>
            <p:cNvSpPr/>
            <p:nvPr/>
          </p:nvSpPr>
          <p:spPr>
            <a:xfrm>
              <a:off x="116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4" name="cell164"/>
            <p:cNvSpPr/>
            <p:nvPr/>
          </p:nvSpPr>
          <p:spPr>
            <a:xfrm>
              <a:off x="142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5" name="cell165"/>
            <p:cNvSpPr/>
            <p:nvPr/>
          </p:nvSpPr>
          <p:spPr>
            <a:xfrm>
              <a:off x="168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6" name="cell166"/>
            <p:cNvSpPr/>
            <p:nvPr/>
          </p:nvSpPr>
          <p:spPr>
            <a:xfrm>
              <a:off x="194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7" name="cell167"/>
            <p:cNvSpPr/>
            <p:nvPr/>
          </p:nvSpPr>
          <p:spPr>
            <a:xfrm>
              <a:off x="220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8" name="cell168"/>
            <p:cNvSpPr/>
            <p:nvPr/>
          </p:nvSpPr>
          <p:spPr>
            <a:xfrm>
              <a:off x="246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69" name="cell169"/>
            <p:cNvSpPr/>
            <p:nvPr/>
          </p:nvSpPr>
          <p:spPr>
            <a:xfrm>
              <a:off x="272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0" name="cell170"/>
            <p:cNvSpPr/>
            <p:nvPr/>
          </p:nvSpPr>
          <p:spPr>
            <a:xfrm>
              <a:off x="298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1" name="cell171"/>
            <p:cNvSpPr/>
            <p:nvPr/>
          </p:nvSpPr>
          <p:spPr>
            <a:xfrm>
              <a:off x="325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2" name="cell172"/>
            <p:cNvSpPr/>
            <p:nvPr/>
          </p:nvSpPr>
          <p:spPr>
            <a:xfrm>
              <a:off x="351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3" name="cell173"/>
            <p:cNvSpPr/>
            <p:nvPr/>
          </p:nvSpPr>
          <p:spPr>
            <a:xfrm>
              <a:off x="377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4" name="cell174"/>
            <p:cNvSpPr/>
            <p:nvPr/>
          </p:nvSpPr>
          <p:spPr>
            <a:xfrm>
              <a:off x="403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5" name="cell175"/>
            <p:cNvSpPr/>
            <p:nvPr/>
          </p:nvSpPr>
          <p:spPr>
            <a:xfrm>
              <a:off x="429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6" name="cell176"/>
            <p:cNvSpPr/>
            <p:nvPr/>
          </p:nvSpPr>
          <p:spPr>
            <a:xfrm>
              <a:off x="455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7" name="cell177"/>
            <p:cNvSpPr/>
            <p:nvPr/>
          </p:nvSpPr>
          <p:spPr>
            <a:xfrm>
              <a:off x="4818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8" name="cell178"/>
            <p:cNvSpPr/>
            <p:nvPr/>
          </p:nvSpPr>
          <p:spPr>
            <a:xfrm>
              <a:off x="5079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79" name="cell179"/>
            <p:cNvSpPr/>
            <p:nvPr/>
          </p:nvSpPr>
          <p:spPr>
            <a:xfrm>
              <a:off x="5340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0" name="cell180"/>
            <p:cNvSpPr/>
            <p:nvPr/>
          </p:nvSpPr>
          <p:spPr>
            <a:xfrm>
              <a:off x="5601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1" name="cell181"/>
            <p:cNvSpPr/>
            <p:nvPr/>
          </p:nvSpPr>
          <p:spPr>
            <a:xfrm>
              <a:off x="5862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2" name="cell182"/>
            <p:cNvSpPr/>
            <p:nvPr/>
          </p:nvSpPr>
          <p:spPr>
            <a:xfrm>
              <a:off x="6124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3" name="cell183"/>
            <p:cNvSpPr/>
            <p:nvPr/>
          </p:nvSpPr>
          <p:spPr>
            <a:xfrm>
              <a:off x="6385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4" name="cell184"/>
            <p:cNvSpPr/>
            <p:nvPr/>
          </p:nvSpPr>
          <p:spPr>
            <a:xfrm>
              <a:off x="6646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5" name="cell185"/>
            <p:cNvSpPr/>
            <p:nvPr/>
          </p:nvSpPr>
          <p:spPr>
            <a:xfrm>
              <a:off x="6907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6" name="cell186"/>
            <p:cNvSpPr/>
            <p:nvPr/>
          </p:nvSpPr>
          <p:spPr>
            <a:xfrm>
              <a:off x="7168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7" name="cell187"/>
            <p:cNvSpPr/>
            <p:nvPr/>
          </p:nvSpPr>
          <p:spPr>
            <a:xfrm>
              <a:off x="743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8" name="cell188"/>
            <p:cNvSpPr/>
            <p:nvPr/>
          </p:nvSpPr>
          <p:spPr>
            <a:xfrm>
              <a:off x="769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89" name="cell189"/>
            <p:cNvSpPr/>
            <p:nvPr/>
          </p:nvSpPr>
          <p:spPr>
            <a:xfrm>
              <a:off x="795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0" name="cell190"/>
            <p:cNvSpPr/>
            <p:nvPr/>
          </p:nvSpPr>
          <p:spPr>
            <a:xfrm>
              <a:off x="821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1" name="cell191"/>
            <p:cNvSpPr/>
            <p:nvPr/>
          </p:nvSpPr>
          <p:spPr>
            <a:xfrm>
              <a:off x="847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2" name="cell192"/>
            <p:cNvSpPr/>
            <p:nvPr/>
          </p:nvSpPr>
          <p:spPr>
            <a:xfrm>
              <a:off x="873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3" name="cell193"/>
            <p:cNvSpPr/>
            <p:nvPr/>
          </p:nvSpPr>
          <p:spPr>
            <a:xfrm>
              <a:off x="899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4" name="cell194"/>
            <p:cNvSpPr/>
            <p:nvPr/>
          </p:nvSpPr>
          <p:spPr>
            <a:xfrm>
              <a:off x="925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5" name="cell195"/>
            <p:cNvSpPr/>
            <p:nvPr/>
          </p:nvSpPr>
          <p:spPr>
            <a:xfrm>
              <a:off x="951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6" name="cell196"/>
            <p:cNvSpPr/>
            <p:nvPr/>
          </p:nvSpPr>
          <p:spPr>
            <a:xfrm>
              <a:off x="978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7" name="cell197"/>
            <p:cNvSpPr/>
            <p:nvPr/>
          </p:nvSpPr>
          <p:spPr>
            <a:xfrm>
              <a:off x="1004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8" name="cell198"/>
            <p:cNvSpPr/>
            <p:nvPr/>
          </p:nvSpPr>
          <p:spPr>
            <a:xfrm>
              <a:off x="1030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99" name="cell199"/>
            <p:cNvSpPr/>
            <p:nvPr/>
          </p:nvSpPr>
          <p:spPr>
            <a:xfrm>
              <a:off x="1056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0" name="cell200"/>
            <p:cNvSpPr/>
            <p:nvPr/>
          </p:nvSpPr>
          <p:spPr>
            <a:xfrm>
              <a:off x="1082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1" name="cell201"/>
            <p:cNvSpPr/>
            <p:nvPr/>
          </p:nvSpPr>
          <p:spPr>
            <a:xfrm>
              <a:off x="1108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02" name="tb202"/>
            <p:cNvSpPr txBox="1"/>
            <p:nvPr/>
          </p:nvSpPr>
          <p:spPr>
            <a:xfrm>
              <a:off x="900000" y="4646248"/>
              <a:ext cx="10392000" cy="4286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One kind role-matched nudge a day for a seat ready to activate — never more. Your own power users’ proven recipes, spread peer-to-peer. 210 agents forged by your own people from a sentence, finished and user-owned.</a:t>
              </a:r>
            </a:p>
          </p:txBody>
        </p:sp>
        <p:sp>
          <p:nvSpPr>
            <p:cNvPr id="203" name="tb203"/>
            <p:cNvSpPr txBox="1"/>
            <p:nvPr/>
          </p:nvSpPr>
          <p:spPr>
            <a:xfrm>
              <a:off x="900000" y="5084874"/>
              <a:ext cx="10392000" cy="3651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Wins are counted from your people’s own answers, never estimated on their behalf. Every person sees their own credits — have, used, and free-path saves — and only they see theirs.</a:t>
              </a:r>
            </a:p>
          </p:txBody>
        </p:sp>
      </p:grpSp>
      <p:sp>
        <p:nvSpPr>
          <p:cNvPr id="208" name="tb208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Nothing to install and nothing to learn — it arrives in Teams where they already are.</a:t>
            </a:r>
          </a:p>
        </p:txBody>
      </p:sp>
      <p:sp>
        <p:nvSpPr>
          <p:cNvPr id="209" name="tb209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4" name="tb254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§4 · THE LIVE VIEW’S MOVE</a:t>
            </a:r>
          </a:p>
        </p:txBody>
      </p:sp>
      <p:sp>
        <p:nvSpPr>
          <p:cNvPr id="255" name="r255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256" name="tb256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next team is one approval away.</a:t>
            </a:r>
          </a:p>
        </p:txBody>
      </p:sp>
      <p:grpSp>
        <p:nvGrpSpPr>
          <p:cNvPr id="253" name="inst-gauge-253" descr="aristo-instrument kind=gaug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210" name="tb210"/>
            <p:cNvSpPr txBox="1"/>
            <p:nvPr/>
          </p:nvSpPr>
          <p:spPr>
            <a:xfrm>
              <a:off x="900000" y="2150000"/>
              <a:ext cx="10392000" cy="1378224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3200" b="1">
                  <a:solidFill>
                    <a:srgbClr val="F5F7FA"/>
                  </a:solidFill>
                  <a:latin typeface="Segoe UI"/>
                </a:rPr>
                <a:t>Activate 1,280 Copilot seats ready to use</a:t>
              </a:r>
            </a:p>
            <a:p>
              <a:pPr>
                <a:spcBef>
                  <a:spcPts val="600"/>
                </a:spcBef>
              </a:pPr>
              <a:r>
                <a:rPr lang="en-US" sz="1400" b="1">
                  <a:solidFill>
                    <a:srgbClr val="3D7BFF"/>
                  </a:solidFill>
                  <a:latin typeface="Segoe UI"/>
                </a:rPr>
                <a:t>1,280 of 4,040 seats — 1,280 × $30 = $38,400 a month</a:t>
              </a:r>
            </a:p>
          </p:txBody>
        </p:sp>
        <p:sp>
          <p:nvSpPr>
            <p:cNvPr id="211" name="cell211"/>
            <p:cNvSpPr/>
            <p:nvPr/>
          </p:nvSpPr>
          <p:spPr>
            <a:xfrm>
              <a:off x="90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2" name="cell212"/>
            <p:cNvSpPr/>
            <p:nvPr/>
          </p:nvSpPr>
          <p:spPr>
            <a:xfrm>
              <a:off x="116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3" name="cell213"/>
            <p:cNvSpPr/>
            <p:nvPr/>
          </p:nvSpPr>
          <p:spPr>
            <a:xfrm>
              <a:off x="142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4" name="cell214"/>
            <p:cNvSpPr/>
            <p:nvPr/>
          </p:nvSpPr>
          <p:spPr>
            <a:xfrm>
              <a:off x="168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5" name="cell215"/>
            <p:cNvSpPr/>
            <p:nvPr/>
          </p:nvSpPr>
          <p:spPr>
            <a:xfrm>
              <a:off x="194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6" name="cell216"/>
            <p:cNvSpPr/>
            <p:nvPr/>
          </p:nvSpPr>
          <p:spPr>
            <a:xfrm>
              <a:off x="220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7" name="cell217"/>
            <p:cNvSpPr/>
            <p:nvPr/>
          </p:nvSpPr>
          <p:spPr>
            <a:xfrm>
              <a:off x="246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8" name="cell218"/>
            <p:cNvSpPr/>
            <p:nvPr/>
          </p:nvSpPr>
          <p:spPr>
            <a:xfrm>
              <a:off x="272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19" name="cell219"/>
            <p:cNvSpPr/>
            <p:nvPr/>
          </p:nvSpPr>
          <p:spPr>
            <a:xfrm>
              <a:off x="298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0" name="cell220"/>
            <p:cNvSpPr/>
            <p:nvPr/>
          </p:nvSpPr>
          <p:spPr>
            <a:xfrm>
              <a:off x="325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1" name="cell221"/>
            <p:cNvSpPr/>
            <p:nvPr/>
          </p:nvSpPr>
          <p:spPr>
            <a:xfrm>
              <a:off x="351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2" name="cell222"/>
            <p:cNvSpPr/>
            <p:nvPr/>
          </p:nvSpPr>
          <p:spPr>
            <a:xfrm>
              <a:off x="377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3" name="cell223"/>
            <p:cNvSpPr/>
            <p:nvPr/>
          </p:nvSpPr>
          <p:spPr>
            <a:xfrm>
              <a:off x="403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4" name="cell224"/>
            <p:cNvSpPr/>
            <p:nvPr/>
          </p:nvSpPr>
          <p:spPr>
            <a:xfrm>
              <a:off x="429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5" name="cell225"/>
            <p:cNvSpPr/>
            <p:nvPr/>
          </p:nvSpPr>
          <p:spPr>
            <a:xfrm>
              <a:off x="455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6" name="cell226"/>
            <p:cNvSpPr/>
            <p:nvPr/>
          </p:nvSpPr>
          <p:spPr>
            <a:xfrm>
              <a:off x="4818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7" name="cell227"/>
            <p:cNvSpPr/>
            <p:nvPr/>
          </p:nvSpPr>
          <p:spPr>
            <a:xfrm>
              <a:off x="5079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8" name="cell228"/>
            <p:cNvSpPr/>
            <p:nvPr/>
          </p:nvSpPr>
          <p:spPr>
            <a:xfrm>
              <a:off x="5340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29" name="cell229"/>
            <p:cNvSpPr/>
            <p:nvPr/>
          </p:nvSpPr>
          <p:spPr>
            <a:xfrm>
              <a:off x="5601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0" name="cell230"/>
            <p:cNvSpPr/>
            <p:nvPr/>
          </p:nvSpPr>
          <p:spPr>
            <a:xfrm>
              <a:off x="5862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1" name="cell231"/>
            <p:cNvSpPr/>
            <p:nvPr/>
          </p:nvSpPr>
          <p:spPr>
            <a:xfrm>
              <a:off x="6124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2" name="cell232"/>
            <p:cNvSpPr/>
            <p:nvPr/>
          </p:nvSpPr>
          <p:spPr>
            <a:xfrm>
              <a:off x="6385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3" name="cell233"/>
            <p:cNvSpPr/>
            <p:nvPr/>
          </p:nvSpPr>
          <p:spPr>
            <a:xfrm>
              <a:off x="6646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4" name="cell234"/>
            <p:cNvSpPr/>
            <p:nvPr/>
          </p:nvSpPr>
          <p:spPr>
            <a:xfrm>
              <a:off x="6907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5" name="cell235"/>
            <p:cNvSpPr/>
            <p:nvPr/>
          </p:nvSpPr>
          <p:spPr>
            <a:xfrm>
              <a:off x="7168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6" name="cell236"/>
            <p:cNvSpPr/>
            <p:nvPr/>
          </p:nvSpPr>
          <p:spPr>
            <a:xfrm>
              <a:off x="7430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7" name="cell237"/>
            <p:cNvSpPr/>
            <p:nvPr/>
          </p:nvSpPr>
          <p:spPr>
            <a:xfrm>
              <a:off x="7691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8" name="cell238"/>
            <p:cNvSpPr/>
            <p:nvPr/>
          </p:nvSpPr>
          <p:spPr>
            <a:xfrm>
              <a:off x="7952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39" name="cell239"/>
            <p:cNvSpPr/>
            <p:nvPr/>
          </p:nvSpPr>
          <p:spPr>
            <a:xfrm>
              <a:off x="8213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0" name="cell240"/>
            <p:cNvSpPr/>
            <p:nvPr/>
          </p:nvSpPr>
          <p:spPr>
            <a:xfrm>
              <a:off x="8474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1" name="cell241"/>
            <p:cNvSpPr/>
            <p:nvPr/>
          </p:nvSpPr>
          <p:spPr>
            <a:xfrm>
              <a:off x="8736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2" name="cell242"/>
            <p:cNvSpPr/>
            <p:nvPr/>
          </p:nvSpPr>
          <p:spPr>
            <a:xfrm>
              <a:off x="8997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3" name="cell243"/>
            <p:cNvSpPr/>
            <p:nvPr/>
          </p:nvSpPr>
          <p:spPr>
            <a:xfrm>
              <a:off x="9258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4" name="cell244"/>
            <p:cNvSpPr/>
            <p:nvPr/>
          </p:nvSpPr>
          <p:spPr>
            <a:xfrm>
              <a:off x="9519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5" name="cell245"/>
            <p:cNvSpPr/>
            <p:nvPr/>
          </p:nvSpPr>
          <p:spPr>
            <a:xfrm>
              <a:off x="9780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6" name="cell246"/>
            <p:cNvSpPr/>
            <p:nvPr/>
          </p:nvSpPr>
          <p:spPr>
            <a:xfrm>
              <a:off x="100420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7" name="cell247"/>
            <p:cNvSpPr/>
            <p:nvPr/>
          </p:nvSpPr>
          <p:spPr>
            <a:xfrm>
              <a:off x="103032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8" name="cell248"/>
            <p:cNvSpPr/>
            <p:nvPr/>
          </p:nvSpPr>
          <p:spPr>
            <a:xfrm>
              <a:off x="105644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49" name="cell249"/>
            <p:cNvSpPr/>
            <p:nvPr/>
          </p:nvSpPr>
          <p:spPr>
            <a:xfrm>
              <a:off x="108256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50" name="cell250"/>
            <p:cNvSpPr/>
            <p:nvPr/>
          </p:nvSpPr>
          <p:spPr>
            <a:xfrm>
              <a:off x="11086800" y="3528224"/>
              <a:ext cx="205200" cy="998024"/>
            </a:xfrm>
            <a:prstGeom prst="roundRect">
              <a:avLst>
                <a:gd name="adj" fmla="val 18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251" name="tb251"/>
            <p:cNvSpPr txBox="1"/>
            <p:nvPr/>
          </p:nvSpPr>
          <p:spPr>
            <a:xfrm>
              <a:off x="900000" y="4646248"/>
              <a:ext cx="10392000" cy="4286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350">
                  <a:solidFill>
                    <a:srgbClr val="8FA0B8"/>
                  </a:solidFill>
                  <a:latin typeface="Segoe UI"/>
                </a:rPr>
                <a:t>1,280 assigned seats are ready to activate (68% activated among assigned). The Copilot seats are already paid for.</a:t>
              </a:r>
            </a:p>
          </p:txBody>
        </p:sp>
        <p:sp>
          <p:nvSpPr>
            <p:cNvPr id="252" name="tb252"/>
            <p:cNvSpPr txBox="1"/>
            <p:nvPr/>
          </p:nvSpPr>
          <p:spPr>
            <a:xfrm>
              <a:off x="900000" y="5084874"/>
              <a:ext cx="10392000" cy="365126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50">
                  <a:solidFill>
                    <a:srgbClr val="8FA0B8"/>
                  </a:solidFill>
                  <a:latin typeface="Segoe UI"/>
                </a:rPr>
                <a:t>Each cell is one Copilot seat you pay for. Reroute, never remove — nobody loses a license. Also prepared: Offer 320 people a fresh Copilot step · Fund Cowork credits for the 1,120-person ready cohort.</a:t>
              </a:r>
            </a:p>
          </p:txBody>
        </p:sp>
      </p:grpSp>
      <p:sp>
        <p:nvSpPr>
          <p:cNvPr id="257" name="tb257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Approve once — the next run reports what moved, or says honestly that it didn’t.</a:t>
            </a:r>
          </a:p>
        </p:txBody>
      </p:sp>
      <p:sp>
        <p:nvSpPr>
          <p:cNvPr id="258" name="tb258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