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b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FRONTIER FIRM REPORT · PREPARED EXCLUSIVELY FOR CONTOSO</a:t>
            </a:r>
          </a:p>
        </p:txBody>
      </p:sp>
      <p:sp>
        <p:nvSpPr>
          <p:cNvPr id="3" name="r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b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3200">
                <a:solidFill>
                  <a:srgbClr val="F5F7FA"/>
                </a:solidFill>
                <a:latin typeface="Segoe UI"/>
              </a:rPr>
              <a:t>Contoso is </a:t>
            </a:r>
            <a:r>
              <a:rPr lang="en-US" sz="3200" b="1">
                <a:solidFill>
                  <a:srgbClr val="3D7BFF"/>
                </a:solidFill>
                <a:latin typeface="Segoe UI"/>
              </a:rPr>
              <a:t>Advancing</a:t>
            </a:r>
            <a:r>
              <a:rPr lang="en-US" sz="3200">
                <a:solidFill>
                  <a:srgbClr val="F5F7FA"/>
                </a:solidFill>
                <a:latin typeface="Segoe UI"/>
              </a:rPr>
              <a:t> — Copilot seats, agents and credits, and the moves already prepared</a:t>
            </a:r>
          </a:p>
        </p:txBody>
      </p:sp>
      <p:grpSp>
        <p:nvGrpSpPr>
          <p:cNvPr id="52" name="inst-standing-52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9" name="inst-dial-9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5" name="arc5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" name="arc6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7" name="tb7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8" name="tb8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51" name="inst-scale-51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10" name="rail10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1" name="band11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tb12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13" name="band13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tb14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15" name="bandLive15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tb16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17" name="band17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tb18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19" name="tick19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0" name="tick20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1" name="tick21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2" name="tick22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" name="tick23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" name="tick24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" name="tick25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6" name="tick26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7" name="tick27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8" name="tick28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9" name="tick29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0" name="tick30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1" name="tick31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2" name="tick32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3" name="tick33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4" name="tick34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5" name="tick35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6" name="tick36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7" name="tick37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8" name="tick38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9" name="tick39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0" name="tb40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41" name="tb41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42" name="tb42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43" name="tb43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44" name="tb44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45" name="markerPill45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tb46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47" name="markerPoint47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8" name="markerBlade48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9" name="tb49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50" name="tb50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Estimate; a pillar is self-reported. Live view 24 September 2026 · Last counted Run #4 2026-09-24 · next assessment due 2026-10-21</a:t>
                </a:r>
              </a:p>
            </p:txBody>
          </p:sp>
        </p:grpSp>
      </p:grpSp>
      <p:sp>
        <p:nvSpPr>
          <p:cNvPr id="53" name="tb53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This deck regenerates from the live view and carries its completed assessment evidence — no one prepared it.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Copilot seats · agents &amp; credits — counted from the tenant's own signals, never estimated.</a:t>
            </a:r>
          </a:p>
        </p:txBody>
      </p:sp>
      <p:sp>
        <p:nvSpPr>
          <p:cNvPr id="54" name="tb54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" name="tb97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§1 · THE BRIEF</a:t>
            </a:r>
          </a:p>
        </p:txBody>
      </p:sp>
      <p:sp>
        <p:nvSpPr>
          <p:cNvPr id="98" name="r98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99" name="tb99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200" b="1">
                <a:solidFill>
                  <a:srgbClr val="F5F7FA"/>
                </a:solidFill>
                <a:latin typeface="Segoe UI"/>
              </a:rPr>
              <a:t>Score 78 of 100. 2,760 of 4,200 paid seats are active (65.7%). $43,200 a month in licenses, each waiting for a user.</a:t>
            </a:r>
          </a:p>
        </p:txBody>
      </p:sp>
      <p:grpSp>
        <p:nvGrpSpPr>
          <p:cNvPr id="96" name="inst-scale-96" descr="aristo-instrument kind=scal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55" name="rail55"/>
            <p:cNvSpPr/>
            <p:nvPr/>
          </p:nvSpPr>
          <p:spPr>
            <a:xfrm>
              <a:off x="900000" y="3391555"/>
              <a:ext cx="10392000" cy="558470"/>
            </a:xfrm>
            <a:prstGeom prst="roundRect">
              <a:avLst>
                <a:gd name="adj" fmla="val 2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6" name="band56"/>
            <p:cNvSpPr/>
            <p:nvPr/>
          </p:nvSpPr>
          <p:spPr>
            <a:xfrm>
              <a:off x="900000" y="3391555"/>
              <a:ext cx="3065640" cy="558470"/>
            </a:xfrm>
            <a:prstGeom prst="rect">
              <a:avLst/>
            </a:prstGeom>
            <a:solidFill>
              <a:srgbClr val="D95757">
                <a:alpha val="2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tb57"/>
            <p:cNvSpPr txBox="1"/>
            <p:nvPr/>
          </p:nvSpPr>
          <p:spPr>
            <a:xfrm>
              <a:off x="150684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spc="110" cap="all">
                  <a:solidFill>
                    <a:srgbClr val="8FA0B8"/>
                  </a:solidFill>
                  <a:latin typeface="Segoe UI"/>
                </a:rPr>
                <a:t>Emerging</a:t>
              </a:r>
            </a:p>
          </p:txBody>
        </p:sp>
        <p:sp>
          <p:nvSpPr>
            <p:cNvPr id="58" name="band58"/>
            <p:cNvSpPr/>
            <p:nvPr/>
          </p:nvSpPr>
          <p:spPr>
            <a:xfrm>
              <a:off x="3965640" y="3391555"/>
              <a:ext cx="2598000" cy="558470"/>
            </a:xfrm>
            <a:prstGeom prst="rect">
              <a:avLst/>
            </a:prstGeom>
            <a:solidFill>
              <a:srgbClr val="D9A62E">
                <a:alpha val="2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9" name="tb59"/>
            <p:cNvSpPr txBox="1"/>
            <p:nvPr/>
          </p:nvSpPr>
          <p:spPr>
            <a:xfrm>
              <a:off x="436464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spc="110" cap="all">
                  <a:solidFill>
                    <a:srgbClr val="8FA0B8"/>
                  </a:solidFill>
                  <a:latin typeface="Segoe UI"/>
                </a:rPr>
                <a:t>Developing</a:t>
              </a:r>
            </a:p>
          </p:txBody>
        </p:sp>
        <p:sp>
          <p:nvSpPr>
            <p:cNvPr id="60" name="bandLive60"/>
            <p:cNvSpPr/>
            <p:nvPr/>
          </p:nvSpPr>
          <p:spPr>
            <a:xfrm>
              <a:off x="6563640" y="3391555"/>
              <a:ext cx="3117600" cy="558470"/>
            </a:xfrm>
            <a:prstGeom prst="rect">
              <a:avLst/>
            </a:prstGeom>
            <a:solidFill>
              <a:srgbClr val="3D7BFF">
                <a:alpha val="95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tb61"/>
            <p:cNvSpPr txBox="1"/>
            <p:nvPr/>
          </p:nvSpPr>
          <p:spPr>
            <a:xfrm>
              <a:off x="722244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b="1" spc="110" cap="all">
                  <a:solidFill>
                    <a:srgbClr val="F5F7FA"/>
                  </a:solidFill>
                  <a:latin typeface="Segoe UI"/>
                </a:rPr>
                <a:t>Advancing</a:t>
              </a:r>
            </a:p>
          </p:txBody>
        </p:sp>
        <p:sp>
          <p:nvSpPr>
            <p:cNvPr id="62" name="band62"/>
            <p:cNvSpPr/>
            <p:nvPr/>
          </p:nvSpPr>
          <p:spPr>
            <a:xfrm>
              <a:off x="9681240" y="3391555"/>
              <a:ext cx="1610760" cy="558470"/>
            </a:xfrm>
            <a:prstGeom prst="rect">
              <a:avLst/>
            </a:prstGeom>
            <a:solidFill>
              <a:srgbClr val="3FB68B">
                <a:alpha val="2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3" name="tb63"/>
            <p:cNvSpPr txBox="1"/>
            <p:nvPr/>
          </p:nvSpPr>
          <p:spPr>
            <a:xfrm>
              <a:off x="9612600" y="2900010"/>
              <a:ext cx="1800000" cy="431545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050" spc="110" cap="all">
                  <a:solidFill>
                    <a:srgbClr val="8FA0B8"/>
                  </a:solidFill>
                  <a:latin typeface="Segoe UI"/>
                </a:rPr>
                <a:t>Frontier</a:t>
              </a:r>
            </a:p>
          </p:txBody>
        </p:sp>
        <p:sp>
          <p:nvSpPr>
            <p:cNvPr id="64" name="tick64"/>
            <p:cNvSpPr/>
            <p:nvPr/>
          </p:nvSpPr>
          <p:spPr>
            <a:xfrm>
              <a:off x="9000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5" name="tick65"/>
            <p:cNvSpPr/>
            <p:nvPr/>
          </p:nvSpPr>
          <p:spPr>
            <a:xfrm>
              <a:off x="14196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6" name="tick66"/>
            <p:cNvSpPr/>
            <p:nvPr/>
          </p:nvSpPr>
          <p:spPr>
            <a:xfrm>
              <a:off x="19392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7" name="tick67"/>
            <p:cNvSpPr/>
            <p:nvPr/>
          </p:nvSpPr>
          <p:spPr>
            <a:xfrm>
              <a:off x="24588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8" name="tick68"/>
            <p:cNvSpPr/>
            <p:nvPr/>
          </p:nvSpPr>
          <p:spPr>
            <a:xfrm>
              <a:off x="29784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9" name="tick69"/>
            <p:cNvSpPr/>
            <p:nvPr/>
          </p:nvSpPr>
          <p:spPr>
            <a:xfrm>
              <a:off x="34980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0" name="tick70"/>
            <p:cNvSpPr/>
            <p:nvPr/>
          </p:nvSpPr>
          <p:spPr>
            <a:xfrm>
              <a:off x="40176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1" name="tick71"/>
            <p:cNvSpPr/>
            <p:nvPr/>
          </p:nvSpPr>
          <p:spPr>
            <a:xfrm>
              <a:off x="45372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2" name="tick72"/>
            <p:cNvSpPr/>
            <p:nvPr/>
          </p:nvSpPr>
          <p:spPr>
            <a:xfrm>
              <a:off x="50568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3" name="tick73"/>
            <p:cNvSpPr/>
            <p:nvPr/>
          </p:nvSpPr>
          <p:spPr>
            <a:xfrm>
              <a:off x="55764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4" name="tick74"/>
            <p:cNvSpPr/>
            <p:nvPr/>
          </p:nvSpPr>
          <p:spPr>
            <a:xfrm>
              <a:off x="60960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5" name="tick75"/>
            <p:cNvSpPr/>
            <p:nvPr/>
          </p:nvSpPr>
          <p:spPr>
            <a:xfrm>
              <a:off x="66156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6" name="tick76"/>
            <p:cNvSpPr/>
            <p:nvPr/>
          </p:nvSpPr>
          <p:spPr>
            <a:xfrm>
              <a:off x="71352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7" name="tick77"/>
            <p:cNvSpPr/>
            <p:nvPr/>
          </p:nvSpPr>
          <p:spPr>
            <a:xfrm>
              <a:off x="76548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8" name="tick78"/>
            <p:cNvSpPr/>
            <p:nvPr/>
          </p:nvSpPr>
          <p:spPr>
            <a:xfrm>
              <a:off x="81744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9" name="tick79"/>
            <p:cNvSpPr/>
            <p:nvPr/>
          </p:nvSpPr>
          <p:spPr>
            <a:xfrm>
              <a:off x="86940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0" name="tick80"/>
            <p:cNvSpPr/>
            <p:nvPr/>
          </p:nvSpPr>
          <p:spPr>
            <a:xfrm>
              <a:off x="92136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1" name="tick81"/>
            <p:cNvSpPr/>
            <p:nvPr/>
          </p:nvSpPr>
          <p:spPr>
            <a:xfrm>
              <a:off x="97332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2" name="tick82"/>
            <p:cNvSpPr/>
            <p:nvPr/>
          </p:nvSpPr>
          <p:spPr>
            <a:xfrm>
              <a:off x="102528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3" name="tick83"/>
            <p:cNvSpPr/>
            <p:nvPr/>
          </p:nvSpPr>
          <p:spPr>
            <a:xfrm>
              <a:off x="10772400" y="3980025"/>
              <a:ext cx="0" cy="6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4" name="tick84"/>
            <p:cNvSpPr/>
            <p:nvPr/>
          </p:nvSpPr>
          <p:spPr>
            <a:xfrm>
              <a:off x="11292000" y="3980025"/>
              <a:ext cx="0" cy="9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5" name="tb85"/>
            <p:cNvSpPr txBox="1"/>
            <p:nvPr/>
          </p:nvSpPr>
          <p:spPr>
            <a:xfrm>
              <a:off x="900000" y="4090025"/>
              <a:ext cx="168232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</a:t>
              </a:r>
            </a:p>
          </p:txBody>
        </p:sp>
        <p:sp>
          <p:nvSpPr>
            <p:cNvPr id="86" name="tb86"/>
            <p:cNvSpPr txBox="1"/>
            <p:nvPr/>
          </p:nvSpPr>
          <p:spPr>
            <a:xfrm>
              <a:off x="3894368" y="4090025"/>
              <a:ext cx="246464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30</a:t>
              </a:r>
            </a:p>
          </p:txBody>
        </p:sp>
        <p:sp>
          <p:nvSpPr>
            <p:cNvPr id="87" name="tb87"/>
            <p:cNvSpPr txBox="1"/>
            <p:nvPr/>
          </p:nvSpPr>
          <p:spPr>
            <a:xfrm>
              <a:off x="6492368" y="4090025"/>
              <a:ext cx="246464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55</a:t>
              </a:r>
            </a:p>
          </p:txBody>
        </p:sp>
        <p:sp>
          <p:nvSpPr>
            <p:cNvPr id="88" name="tb88"/>
            <p:cNvSpPr txBox="1"/>
            <p:nvPr/>
          </p:nvSpPr>
          <p:spPr>
            <a:xfrm>
              <a:off x="9609968" y="4090025"/>
              <a:ext cx="246464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85</a:t>
              </a:r>
            </a:p>
          </p:txBody>
        </p:sp>
        <p:sp>
          <p:nvSpPr>
            <p:cNvPr id="89" name="tb89"/>
            <p:cNvSpPr txBox="1"/>
            <p:nvPr/>
          </p:nvSpPr>
          <p:spPr>
            <a:xfrm>
              <a:off x="10967304" y="4090025"/>
              <a:ext cx="324696" cy="25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100</a:t>
              </a:r>
            </a:p>
          </p:txBody>
        </p:sp>
        <p:sp>
          <p:nvSpPr>
            <p:cNvPr id="90" name="markerPill90"/>
            <p:cNvSpPr/>
            <p:nvPr/>
          </p:nvSpPr>
          <p:spPr>
            <a:xfrm>
              <a:off x="8693520" y="2150000"/>
              <a:ext cx="624480" cy="660010"/>
            </a:xfrm>
            <a:prstGeom prst="roundRect">
              <a:avLst>
                <a:gd name="adj" fmla="val 30000"/>
              </a:avLst>
            </a:prstGeom>
            <a:solidFill>
              <a:srgbClr val="F5F7FA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1" name="tb91"/>
            <p:cNvSpPr txBox="1"/>
            <p:nvPr/>
          </p:nvSpPr>
          <p:spPr>
            <a:xfrm>
              <a:off x="8693520" y="2242401"/>
              <a:ext cx="624480" cy="66001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2000" b="1">
                  <a:solidFill>
                    <a:srgbClr val="0D1626"/>
                  </a:solidFill>
                  <a:latin typeface="Segoe UI"/>
                </a:rPr>
                <a:t>78</a:t>
              </a:r>
            </a:p>
          </p:txBody>
        </p:sp>
        <p:sp>
          <p:nvSpPr>
            <p:cNvPr id="92" name="markerPoint92"/>
            <p:cNvSpPr/>
            <p:nvPr/>
          </p:nvSpPr>
          <p:spPr>
            <a:xfrm rot="10800000">
              <a:off x="8895760" y="3201555"/>
              <a:ext cx="220000" cy="190000"/>
            </a:xfrm>
            <a:prstGeom prst="triangle">
              <a:avLst/>
            </a:prstGeom>
            <a:solidFill>
              <a:srgbClr val="F5F7FA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3" name="markerBlade93"/>
            <p:cNvSpPr/>
            <p:nvPr/>
          </p:nvSpPr>
          <p:spPr>
            <a:xfrm>
              <a:off x="8979760" y="3351555"/>
              <a:ext cx="52000" cy="638470"/>
            </a:xfrm>
            <a:prstGeom prst="rect">
              <a:avLst/>
            </a:prstGeom>
            <a:solidFill>
              <a:srgbClr val="F5F7FA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4" name="tb94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The Frontier Scale · Emerging 0–29 · Developing 30–54 · Advancing 55–84 · Frontier 85–100</a:t>
              </a:r>
            </a:p>
          </p:txBody>
        </p:sp>
        <p:sp>
          <p:nvSpPr>
            <p:cNvPr id="95" name="tb95"/>
            <p:cNvSpPr txBox="1"/>
            <p:nvPr/>
          </p:nvSpPr>
          <p:spPr>
            <a:xfrm>
              <a:off x="900000" y="4788499"/>
              <a:ext cx="10392000" cy="39687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250">
                  <a:solidFill>
                    <a:srgbClr val="8FA0B8"/>
                  </a:solidFill>
                  <a:latin typeface="Segoe UI"/>
                </a:rPr>
                <a:t>+4 across completed Runs 3 → 4 · 2,760 of 4,200 paid seats are active (65.7%). Illustrative · read-only · 24 September 2026.</a:t>
              </a:r>
            </a:p>
          </p:txBody>
        </p:sp>
      </p:grpSp>
      <p:sp>
        <p:nvSpPr>
          <p:cNvPr id="100" name="tb100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Aristo has prepared the moves. Approve once — the next run reports what moved.</a:t>
            </a:r>
          </a:p>
        </p:txBody>
      </p:sp>
      <p:sp>
        <p:nvSpPr>
          <p:cNvPr id="101" name="tb101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9" name="tb119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§2 · THE MONEY</a:t>
            </a:r>
          </a:p>
        </p:txBody>
      </p:sp>
      <p:sp>
        <p:nvSpPr>
          <p:cNvPr id="120" name="r120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21" name="tb121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Where every seat-dollar sits right now — at work, or waiting.</a:t>
            </a:r>
          </a:p>
        </p:txBody>
      </p:sp>
      <p:grpSp>
        <p:nvGrpSpPr>
          <p:cNvPr id="118" name="inst-balance-118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02" name="tb102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 spend at work</a:t>
              </a:r>
            </a:p>
          </p:txBody>
        </p:sp>
        <p:sp>
          <p:nvSpPr>
            <p:cNvPr id="103" name="track103"/>
            <p:cNvSpPr/>
            <p:nvPr/>
          </p:nvSpPr>
          <p:spPr>
            <a:xfrm>
              <a:off x="900000" y="2450000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4" name="fill104"/>
            <p:cNvSpPr/>
            <p:nvPr/>
          </p:nvSpPr>
          <p:spPr>
            <a:xfrm>
              <a:off x="900000" y="2450000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5" name="lbl-work-out=0-fw=10392000-ew=746760-tb105"/>
            <p:cNvSpPr txBox="1"/>
            <p:nvPr/>
          </p:nvSpPr>
          <p:spPr>
            <a:xfrm>
              <a:off x="900000" y="2523157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106" name="tb106"/>
            <p:cNvSpPr txBox="1"/>
            <p:nvPr/>
          </p:nvSpPr>
          <p:spPr>
            <a:xfrm>
              <a:off x="900000" y="3462688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waiting for a user</a:t>
              </a:r>
            </a:p>
          </p:txBody>
        </p:sp>
        <p:sp>
          <p:nvSpPr>
            <p:cNvPr id="107" name="track107"/>
            <p:cNvSpPr/>
            <p:nvPr/>
          </p:nvSpPr>
          <p:spPr>
            <a:xfrm>
              <a:off x="900000" y="3762688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8" name="fill108"/>
            <p:cNvSpPr/>
            <p:nvPr/>
          </p:nvSpPr>
          <p:spPr>
            <a:xfrm>
              <a:off x="900000" y="3762688"/>
              <a:ext cx="5421913" cy="656344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9" name="lbl-idle-out=0-fw=5421913-ew=1600200-tb109"/>
            <p:cNvSpPr txBox="1"/>
            <p:nvPr/>
          </p:nvSpPr>
          <p:spPr>
            <a:xfrm>
              <a:off x="900000" y="3835845"/>
              <a:ext cx="5271913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$43,200 a month</a:t>
              </a:r>
            </a:p>
          </p:txBody>
        </p:sp>
        <p:sp>
          <p:nvSpPr>
            <p:cNvPr id="110" name="axis110"/>
            <p:cNvSpPr/>
            <p:nvPr/>
          </p:nvSpPr>
          <p:spPr>
            <a:xfrm>
              <a:off x="900000" y="4965375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1" name="tick111"/>
            <p:cNvSpPr/>
            <p:nvPr/>
          </p:nvSpPr>
          <p:spPr>
            <a:xfrm>
              <a:off x="900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2" name="axistick-value-tb112"/>
            <p:cNvSpPr txBox="1"/>
            <p:nvPr/>
          </p:nvSpPr>
          <p:spPr>
            <a:xfrm>
              <a:off x="900000" y="5015375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$0</a:t>
              </a:r>
            </a:p>
          </p:txBody>
        </p:sp>
        <p:sp>
          <p:nvSpPr>
            <p:cNvPr id="113" name="tick113"/>
            <p:cNvSpPr/>
            <p:nvPr/>
          </p:nvSpPr>
          <p:spPr>
            <a:xfrm>
              <a:off x="6096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4" name="axistick-value-tb114"/>
            <p:cNvSpPr txBox="1"/>
            <p:nvPr/>
          </p:nvSpPr>
          <p:spPr>
            <a:xfrm>
              <a:off x="5777188" y="5015375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$41,400</a:t>
              </a:r>
            </a:p>
          </p:txBody>
        </p:sp>
        <p:sp>
          <p:nvSpPr>
            <p:cNvPr id="115" name="tick115"/>
            <p:cNvSpPr/>
            <p:nvPr/>
          </p:nvSpPr>
          <p:spPr>
            <a:xfrm>
              <a:off x="11292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6" name="axistick-value-tb116"/>
            <p:cNvSpPr txBox="1"/>
            <p:nvPr/>
          </p:nvSpPr>
          <p:spPr>
            <a:xfrm>
              <a:off x="10654376" y="5015375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117" name="tb117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1,440 seats waiting for a user; your Copilot money at $30 per seat. Illustrative · read-only · 24 September 2026.</a:t>
              </a:r>
            </a:p>
          </p:txBody>
        </p:sp>
      </p:grpSp>
      <p:sp>
        <p:nvSpPr>
          <p:cNvPr id="122" name="tb122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Approve the reroute and this bar shrinks into the one above it.</a:t>
            </a:r>
          </a:p>
        </p:txBody>
      </p:sp>
      <p:sp>
        <p:nvSpPr>
          <p:cNvPr id="123" name="tb123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8" name="tb168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§3 · THE LIVE VIEW’S MOVE</a:t>
            </a:r>
          </a:p>
        </p:txBody>
      </p:sp>
      <p:sp>
        <p:nvSpPr>
          <p:cNvPr id="169" name="r169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70" name="tb170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One decision is ready, and everything else can wait.</a:t>
            </a:r>
          </a:p>
        </p:txBody>
      </p:sp>
      <p:grpSp>
        <p:nvGrpSpPr>
          <p:cNvPr id="167" name="inst-gauge-167" descr="aristo-instrument kind=gaug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24" name="tb124"/>
            <p:cNvSpPr txBox="1"/>
            <p:nvPr/>
          </p:nvSpPr>
          <p:spPr>
            <a:xfrm>
              <a:off x="900000" y="2150000"/>
              <a:ext cx="10392000" cy="137822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3200" b="1">
                  <a:solidFill>
                    <a:srgbClr val="F5F7FA"/>
                  </a:solidFill>
                  <a:latin typeface="Segoe UI"/>
                </a:rPr>
                <a:t>Activate 1,280 Copilot seats ready to use</a:t>
              </a:r>
            </a:p>
            <a:p>
              <a:pPr>
                <a:spcBef>
                  <a:spcPts val="600"/>
                </a:spcBef>
              </a:pPr>
              <a:r>
                <a:rPr lang="en-US" sz="1400" b="1">
                  <a:solidFill>
                    <a:srgbClr val="3D7BFF"/>
                  </a:solidFill>
                  <a:latin typeface="Segoe UI"/>
                </a:rPr>
                <a:t>1,280 of 4,040 seats — 1,280 × $30 = $38,400 a month</a:t>
              </a:r>
            </a:p>
          </p:txBody>
        </p:sp>
        <p:sp>
          <p:nvSpPr>
            <p:cNvPr id="125" name="cell125"/>
            <p:cNvSpPr/>
            <p:nvPr/>
          </p:nvSpPr>
          <p:spPr>
            <a:xfrm>
              <a:off x="90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6" name="cell126"/>
            <p:cNvSpPr/>
            <p:nvPr/>
          </p:nvSpPr>
          <p:spPr>
            <a:xfrm>
              <a:off x="116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7" name="cell127"/>
            <p:cNvSpPr/>
            <p:nvPr/>
          </p:nvSpPr>
          <p:spPr>
            <a:xfrm>
              <a:off x="142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8" name="cell128"/>
            <p:cNvSpPr/>
            <p:nvPr/>
          </p:nvSpPr>
          <p:spPr>
            <a:xfrm>
              <a:off x="168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9" name="cell129"/>
            <p:cNvSpPr/>
            <p:nvPr/>
          </p:nvSpPr>
          <p:spPr>
            <a:xfrm>
              <a:off x="194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0" name="cell130"/>
            <p:cNvSpPr/>
            <p:nvPr/>
          </p:nvSpPr>
          <p:spPr>
            <a:xfrm>
              <a:off x="220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1" name="cell131"/>
            <p:cNvSpPr/>
            <p:nvPr/>
          </p:nvSpPr>
          <p:spPr>
            <a:xfrm>
              <a:off x="246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2" name="cell132"/>
            <p:cNvSpPr/>
            <p:nvPr/>
          </p:nvSpPr>
          <p:spPr>
            <a:xfrm>
              <a:off x="272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3" name="cell133"/>
            <p:cNvSpPr/>
            <p:nvPr/>
          </p:nvSpPr>
          <p:spPr>
            <a:xfrm>
              <a:off x="298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4" name="cell134"/>
            <p:cNvSpPr/>
            <p:nvPr/>
          </p:nvSpPr>
          <p:spPr>
            <a:xfrm>
              <a:off x="325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5" name="cell135"/>
            <p:cNvSpPr/>
            <p:nvPr/>
          </p:nvSpPr>
          <p:spPr>
            <a:xfrm>
              <a:off x="351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6" name="cell136"/>
            <p:cNvSpPr/>
            <p:nvPr/>
          </p:nvSpPr>
          <p:spPr>
            <a:xfrm>
              <a:off x="377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7" name="cell137"/>
            <p:cNvSpPr/>
            <p:nvPr/>
          </p:nvSpPr>
          <p:spPr>
            <a:xfrm>
              <a:off x="403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8" name="cell138"/>
            <p:cNvSpPr/>
            <p:nvPr/>
          </p:nvSpPr>
          <p:spPr>
            <a:xfrm>
              <a:off x="429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39" name="cell139"/>
            <p:cNvSpPr/>
            <p:nvPr/>
          </p:nvSpPr>
          <p:spPr>
            <a:xfrm>
              <a:off x="455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0" name="cell140"/>
            <p:cNvSpPr/>
            <p:nvPr/>
          </p:nvSpPr>
          <p:spPr>
            <a:xfrm>
              <a:off x="4818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1" name="cell141"/>
            <p:cNvSpPr/>
            <p:nvPr/>
          </p:nvSpPr>
          <p:spPr>
            <a:xfrm>
              <a:off x="5079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2" name="cell142"/>
            <p:cNvSpPr/>
            <p:nvPr/>
          </p:nvSpPr>
          <p:spPr>
            <a:xfrm>
              <a:off x="5340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3" name="cell143"/>
            <p:cNvSpPr/>
            <p:nvPr/>
          </p:nvSpPr>
          <p:spPr>
            <a:xfrm>
              <a:off x="5601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4" name="cell144"/>
            <p:cNvSpPr/>
            <p:nvPr/>
          </p:nvSpPr>
          <p:spPr>
            <a:xfrm>
              <a:off x="5862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5" name="cell145"/>
            <p:cNvSpPr/>
            <p:nvPr/>
          </p:nvSpPr>
          <p:spPr>
            <a:xfrm>
              <a:off x="6124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6" name="cell146"/>
            <p:cNvSpPr/>
            <p:nvPr/>
          </p:nvSpPr>
          <p:spPr>
            <a:xfrm>
              <a:off x="6385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7" name="cell147"/>
            <p:cNvSpPr/>
            <p:nvPr/>
          </p:nvSpPr>
          <p:spPr>
            <a:xfrm>
              <a:off x="6646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8" name="cell148"/>
            <p:cNvSpPr/>
            <p:nvPr/>
          </p:nvSpPr>
          <p:spPr>
            <a:xfrm>
              <a:off x="6907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9" name="cell149"/>
            <p:cNvSpPr/>
            <p:nvPr/>
          </p:nvSpPr>
          <p:spPr>
            <a:xfrm>
              <a:off x="7168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0" name="cell150"/>
            <p:cNvSpPr/>
            <p:nvPr/>
          </p:nvSpPr>
          <p:spPr>
            <a:xfrm>
              <a:off x="743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1" name="cell151"/>
            <p:cNvSpPr/>
            <p:nvPr/>
          </p:nvSpPr>
          <p:spPr>
            <a:xfrm>
              <a:off x="769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2" name="cell152"/>
            <p:cNvSpPr/>
            <p:nvPr/>
          </p:nvSpPr>
          <p:spPr>
            <a:xfrm>
              <a:off x="795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3" name="cell153"/>
            <p:cNvSpPr/>
            <p:nvPr/>
          </p:nvSpPr>
          <p:spPr>
            <a:xfrm>
              <a:off x="821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4" name="cell154"/>
            <p:cNvSpPr/>
            <p:nvPr/>
          </p:nvSpPr>
          <p:spPr>
            <a:xfrm>
              <a:off x="847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5" name="cell155"/>
            <p:cNvSpPr/>
            <p:nvPr/>
          </p:nvSpPr>
          <p:spPr>
            <a:xfrm>
              <a:off x="873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6" name="cell156"/>
            <p:cNvSpPr/>
            <p:nvPr/>
          </p:nvSpPr>
          <p:spPr>
            <a:xfrm>
              <a:off x="899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7" name="cell157"/>
            <p:cNvSpPr/>
            <p:nvPr/>
          </p:nvSpPr>
          <p:spPr>
            <a:xfrm>
              <a:off x="925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8" name="cell158"/>
            <p:cNvSpPr/>
            <p:nvPr/>
          </p:nvSpPr>
          <p:spPr>
            <a:xfrm>
              <a:off x="951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59" name="cell159"/>
            <p:cNvSpPr/>
            <p:nvPr/>
          </p:nvSpPr>
          <p:spPr>
            <a:xfrm>
              <a:off x="978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0" name="cell160"/>
            <p:cNvSpPr/>
            <p:nvPr/>
          </p:nvSpPr>
          <p:spPr>
            <a:xfrm>
              <a:off x="1004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1" name="cell161"/>
            <p:cNvSpPr/>
            <p:nvPr/>
          </p:nvSpPr>
          <p:spPr>
            <a:xfrm>
              <a:off x="1030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2" name="cell162"/>
            <p:cNvSpPr/>
            <p:nvPr/>
          </p:nvSpPr>
          <p:spPr>
            <a:xfrm>
              <a:off x="1056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3" name="cell163"/>
            <p:cNvSpPr/>
            <p:nvPr/>
          </p:nvSpPr>
          <p:spPr>
            <a:xfrm>
              <a:off x="1082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4" name="cell164"/>
            <p:cNvSpPr/>
            <p:nvPr/>
          </p:nvSpPr>
          <p:spPr>
            <a:xfrm>
              <a:off x="1108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5" name="tb165"/>
            <p:cNvSpPr txBox="1"/>
            <p:nvPr/>
          </p:nvSpPr>
          <p:spPr>
            <a:xfrm>
              <a:off x="900000" y="4646248"/>
              <a:ext cx="10392000" cy="4286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50">
                  <a:solidFill>
                    <a:srgbClr val="8FA0B8"/>
                  </a:solidFill>
                  <a:latin typeface="Segoe UI"/>
                </a:rPr>
                <a:t>1,280 assigned seats are ready to activate (68% activated among assigned). The Copilot seats are already paid for.</a:t>
              </a:r>
            </a:p>
          </p:txBody>
        </p:sp>
        <p:sp>
          <p:nvSpPr>
            <p:cNvPr id="166" name="tb166"/>
            <p:cNvSpPr txBox="1"/>
            <p:nvPr/>
          </p:nvSpPr>
          <p:spPr>
            <a:xfrm>
              <a:off x="900000" y="5084874"/>
              <a:ext cx="10392000" cy="3651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Each cell is one Copilot seat you pay for. Reroute, never remove — nobody loses a license. Also prepared: Offer 320 people a fresh Copilot step · Fund Cowork credits for the 1,120-person ready cohort.</a:t>
              </a:r>
            </a:p>
          </p:txBody>
        </p:sp>
      </p:grpSp>
      <p:sp>
        <p:nvSpPr>
          <p:cNvPr id="171" name="tb171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Approve once — the next run reports what moved, or says honestly that it didn’t.</a:t>
            </a:r>
          </a:p>
        </p:txBody>
      </p:sp>
      <p:sp>
        <p:nvSpPr>
          <p:cNvPr id="172" name="tb172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2" name="tb19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PROOF</a:t>
            </a:r>
          </a:p>
        </p:txBody>
      </p:sp>
      <p:sp>
        <p:nvSpPr>
          <p:cNvPr id="193" name="r19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94" name="tb19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lift is caused, not assumed — a group we never touched proves it.</a:t>
            </a:r>
          </a:p>
        </p:txBody>
      </p:sp>
      <p:grpSp>
        <p:nvGrpSpPr>
          <p:cNvPr id="191" name="inst-balance-191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73" name="tb173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Aristo helped</a:t>
              </a:r>
            </a:p>
          </p:txBody>
        </p:sp>
        <p:sp>
          <p:nvSpPr>
            <p:cNvPr id="174" name="track174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5" name="fill175"/>
            <p:cNvSpPr/>
            <p:nvPr/>
          </p:nvSpPr>
          <p:spPr>
            <a:xfrm>
              <a:off x="900000" y="2450000"/>
              <a:ext cx="3948960" cy="612688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6" name="lbl-nudged-out=0-fw=3948960-ew=320040-tb176"/>
            <p:cNvSpPr txBox="1"/>
            <p:nvPr/>
          </p:nvSpPr>
          <p:spPr>
            <a:xfrm>
              <a:off x="900000" y="2508314"/>
              <a:ext cx="379896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38%</a:t>
              </a:r>
            </a:p>
          </p:txBody>
        </p:sp>
        <p:sp>
          <p:nvSpPr>
            <p:cNvPr id="177" name="tb177"/>
            <p:cNvSpPr txBox="1"/>
            <p:nvPr/>
          </p:nvSpPr>
          <p:spPr>
            <a:xfrm>
              <a:off x="900000" y="3375375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Never-nudged holdout — the control (154 seats)</a:t>
              </a:r>
            </a:p>
          </p:txBody>
        </p:sp>
        <p:sp>
          <p:nvSpPr>
            <p:cNvPr id="178" name="track178"/>
            <p:cNvSpPr/>
            <p:nvPr/>
          </p:nvSpPr>
          <p:spPr>
            <a:xfrm>
              <a:off x="900000" y="3675375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9" name="fill179"/>
            <p:cNvSpPr/>
            <p:nvPr/>
          </p:nvSpPr>
          <p:spPr>
            <a:xfrm>
              <a:off x="900000" y="3675375"/>
              <a:ext cx="2494080" cy="612688"/>
            </a:xfrm>
            <a:prstGeom prst="roundRect">
              <a:avLst>
                <a:gd name="adj" fmla="val 14000"/>
              </a:avLst>
            </a:prstGeom>
            <a:solidFill>
              <a:srgbClr val="3A4568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0" name="lbl-control-out=0-fw=2494080-ew=320040-tb180"/>
            <p:cNvSpPr txBox="1"/>
            <p:nvPr/>
          </p:nvSpPr>
          <p:spPr>
            <a:xfrm>
              <a:off x="900000" y="3733689"/>
              <a:ext cx="234408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24%</a:t>
              </a:r>
            </a:p>
          </p:txBody>
        </p:sp>
        <p:sp>
          <p:nvSpPr>
            <p:cNvPr id="181" name="costline181"/>
            <p:cNvSpPr/>
            <p:nvPr/>
          </p:nvSpPr>
          <p:spPr>
            <a:xfrm>
              <a:off x="3394080" y="2390000"/>
              <a:ext cx="0" cy="1958063"/>
            </a:xfrm>
            <a:prstGeom prst="line">
              <a:avLst/>
            </a:prstGeom>
            <a:noFill/>
            <a:ln w="25400">
              <a:solidFill>
                <a:srgbClr val="F5F7FA"/>
              </a:solidFill>
              <a:prstDash val="dash"/>
            </a:ln>
          </p:spPr>
          <p:txBody>
            <a:bodyPr/>
            <a:lstStyle/>
            <a:p/>
          </p:txBody>
        </p:sp>
        <p:sp>
          <p:nvSpPr>
            <p:cNvPr id="182" name="tb182"/>
            <p:cNvSpPr txBox="1"/>
            <p:nvPr/>
          </p:nvSpPr>
          <p:spPr>
            <a:xfrm>
              <a:off x="2041248" y="4378063"/>
              <a:ext cx="27056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what would have happened anyway</a:t>
              </a:r>
            </a:p>
          </p:txBody>
        </p:sp>
        <p:sp>
          <p:nvSpPr>
            <p:cNvPr id="183" name="axis183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4" name="tick184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5" name="axistick-value-tb185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0%</a:t>
              </a:r>
            </a:p>
          </p:txBody>
        </p:sp>
        <p:sp>
          <p:nvSpPr>
            <p:cNvPr id="186" name="tick186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7" name="axistick-value-tb187"/>
            <p:cNvSpPr txBox="1"/>
            <p:nvPr/>
          </p:nvSpPr>
          <p:spPr>
            <a:xfrm>
              <a:off x="5933652" y="4840750"/>
              <a:ext cx="32469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50%</a:t>
              </a:r>
            </a:p>
          </p:txBody>
        </p:sp>
        <p:sp>
          <p:nvSpPr>
            <p:cNvPr id="188" name="tick188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89" name="axistick-value-tb189"/>
            <p:cNvSpPr txBox="1"/>
            <p:nvPr/>
          </p:nvSpPr>
          <p:spPr>
            <a:xfrm>
              <a:off x="10889072" y="4840750"/>
              <a:ext cx="402928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100%</a:t>
              </a:r>
            </a:p>
          </p:txBody>
        </p:sp>
        <p:sp>
          <p:nvSpPr>
            <p:cNvPr id="190" name="tb190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Activation rate, same licenses and same capability in both arms. The gap is Aristo’s own effect: +14 points, 69 seats provably moved ($2,070). Billing follows the cautious bound and the score is allowed to go down.</a:t>
              </a:r>
            </a:p>
          </p:txBody>
        </p:sp>
      </p:grpSp>
      <p:sp>
        <p:nvSpPr>
          <p:cNvPr id="195" name="tb195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Quote this in the renewal room: the gap is the product, isolated.</a:t>
            </a:r>
          </a:p>
        </p:txBody>
      </p:sp>
      <p:sp>
        <p:nvSpPr>
          <p:cNvPr id="196" name="tb196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7" name="tb217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§5 · NEXT</a:t>
            </a:r>
          </a:p>
        </p:txBody>
      </p:sp>
      <p:sp>
        <p:nvSpPr>
          <p:cNvPr id="218" name="r218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19" name="tb219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One living report that keeps itself current, run after run.</a:t>
            </a:r>
          </a:p>
        </p:txBody>
      </p:sp>
      <p:grpSp>
        <p:nvGrpSpPr>
          <p:cNvPr id="216" name="inst-lamps-216" descr="aristo-instrument kind=lamps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97" name="housing197"/>
            <p:cNvSpPr/>
            <p:nvPr/>
          </p:nvSpPr>
          <p:spPr>
            <a:xfrm>
              <a:off x="2209748" y="2150000"/>
              <a:ext cx="671172" cy="1766243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8" name="lensOff198"/>
            <p:cNvSpPr/>
            <p:nvPr/>
          </p:nvSpPr>
          <p:spPr>
            <a:xfrm>
              <a:off x="2370830" y="230896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99" name="lensOff199"/>
            <p:cNvSpPr/>
            <p:nvPr/>
          </p:nvSpPr>
          <p:spPr>
            <a:xfrm>
              <a:off x="2370830" y="2858617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0" name="halo200"/>
            <p:cNvSpPr/>
            <p:nvPr/>
          </p:nvSpPr>
          <p:spPr>
            <a:xfrm>
              <a:off x="2262637" y="3300079"/>
              <a:ext cx="565395" cy="565395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01" name="lensOn201"/>
            <p:cNvSpPr/>
            <p:nvPr/>
          </p:nvSpPr>
          <p:spPr>
            <a:xfrm>
              <a:off x="2370830" y="3408272"/>
              <a:ext cx="349009" cy="349009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2" name="tb202"/>
            <p:cNvSpPr txBox="1"/>
            <p:nvPr/>
          </p:nvSpPr>
          <p:spPr>
            <a:xfrm>
              <a:off x="900000" y="4056243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Seats active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2,760 of 4,200 paid seats are active (65.7%)</a:t>
              </a:r>
            </a:p>
          </p:txBody>
        </p:sp>
        <p:sp>
          <p:nvSpPr>
            <p:cNvPr id="203" name="housing203"/>
            <p:cNvSpPr/>
            <p:nvPr/>
          </p:nvSpPr>
          <p:spPr>
            <a:xfrm>
              <a:off x="5760415" y="2150000"/>
              <a:ext cx="671172" cy="1766243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4" name="lensOff204"/>
            <p:cNvSpPr/>
            <p:nvPr/>
          </p:nvSpPr>
          <p:spPr>
            <a:xfrm>
              <a:off x="5921497" y="230896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5" name="halo205"/>
            <p:cNvSpPr/>
            <p:nvPr/>
          </p:nvSpPr>
          <p:spPr>
            <a:xfrm>
              <a:off x="5813304" y="2750424"/>
              <a:ext cx="565395" cy="565395"/>
            </a:xfrm>
            <a:prstGeom prst="ellipse">
              <a:avLst/>
            </a:prstGeom>
            <a:solidFill>
              <a:srgbClr val="D9A62E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06" name="lensOn206"/>
            <p:cNvSpPr/>
            <p:nvPr/>
          </p:nvSpPr>
          <p:spPr>
            <a:xfrm>
              <a:off x="5921497" y="2858617"/>
              <a:ext cx="349009" cy="349009"/>
            </a:xfrm>
            <a:prstGeom prst="ellipse">
              <a:avLst/>
            </a:prstGeom>
            <a:solidFill>
              <a:srgbClr val="D9A62E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7" name="lensOff207"/>
            <p:cNvSpPr/>
            <p:nvPr/>
          </p:nvSpPr>
          <p:spPr>
            <a:xfrm>
              <a:off x="5921497" y="340827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08" name="tb208"/>
            <p:cNvSpPr txBox="1"/>
            <p:nvPr/>
          </p:nvSpPr>
          <p:spPr>
            <a:xfrm>
              <a:off x="4450667" y="4056243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Seats waiting for a user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$43,200/mo — your Copilot money</a:t>
              </a:r>
            </a:p>
          </p:txBody>
        </p:sp>
        <p:sp>
          <p:nvSpPr>
            <p:cNvPr id="209" name="housing209"/>
            <p:cNvSpPr/>
            <p:nvPr/>
          </p:nvSpPr>
          <p:spPr>
            <a:xfrm>
              <a:off x="9311082" y="2150000"/>
              <a:ext cx="671172" cy="1766243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0" name="lensOff210"/>
            <p:cNvSpPr/>
            <p:nvPr/>
          </p:nvSpPr>
          <p:spPr>
            <a:xfrm>
              <a:off x="9472164" y="2308962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1" name="lensOff211"/>
            <p:cNvSpPr/>
            <p:nvPr/>
          </p:nvSpPr>
          <p:spPr>
            <a:xfrm>
              <a:off x="9472164" y="2858617"/>
              <a:ext cx="349009" cy="349009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2" name="halo212"/>
            <p:cNvSpPr/>
            <p:nvPr/>
          </p:nvSpPr>
          <p:spPr>
            <a:xfrm>
              <a:off x="9363971" y="3300079"/>
              <a:ext cx="565395" cy="565395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3" name="lensOn213"/>
            <p:cNvSpPr/>
            <p:nvPr/>
          </p:nvSpPr>
          <p:spPr>
            <a:xfrm>
              <a:off x="9472164" y="3408272"/>
              <a:ext cx="349009" cy="349009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14" name="tb214"/>
            <p:cNvSpPr txBox="1"/>
            <p:nvPr/>
          </p:nvSpPr>
          <p:spPr>
            <a:xfrm>
              <a:off x="8001334" y="4056243"/>
              <a:ext cx="3290667" cy="65531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The proof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causal, against a never-nudged control</a:t>
              </a:r>
            </a:p>
          </p:txBody>
        </p:sp>
        <p:sp>
          <p:nvSpPr>
            <p:cNvPr id="215" name="tb215"/>
            <p:cNvSpPr txBox="1"/>
            <p:nvPr/>
          </p:nvSpPr>
          <p:spPr>
            <a:xfrm>
              <a:off x="900000" y="4926125"/>
              <a:ext cx="10392000" cy="52387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Seven chapters — Cover · Pulse · Moves · Teams · Money · Forge · Proof — composed from the live view with Last counted Run #4 2026-09-24 · next assessment due 2026-10-21. A run costs about $0 of AI usage — measured, on your own consumption. Every person sees their own credits, and only they see theirs.</a:t>
              </a:r>
            </a:p>
          </p:txBody>
        </p:sp>
      </p:grpSp>
      <p:sp>
        <p:nvSpPr>
          <p:cNvPr id="220" name="tb220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Approve the move. Aristo runs it and closes each item when the metric actually moves.</a:t>
            </a:r>
          </a:p>
        </p:txBody>
      </p:sp>
      <p:sp>
        <p:nvSpPr>
          <p:cNvPr id="221" name="tb221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